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sldIdLst>
    <p:sldId id="256" r:id="rId4"/>
    <p:sldId id="259" r:id="rId5"/>
    <p:sldId id="262" r:id="rId6"/>
    <p:sldId id="264" r:id="rId7"/>
    <p:sldId id="276" r:id="rId8"/>
    <p:sldId id="260" r:id="rId9"/>
    <p:sldId id="272" r:id="rId10"/>
    <p:sldId id="278" r:id="rId11"/>
  </p:sldIdLst>
  <p:sldSz cx="12192000" cy="6858000"/>
  <p:notesSz cx="6858000" cy="9144000"/>
  <p:embeddedFontLst>
    <p:embeddedFont>
      <p:font typeface="幼圆" panose="02010509060101010101" pitchFamily="49" charset="-122"/>
      <p:regular r:id="rId15"/>
    </p:embeddedFont>
    <p:embeddedFont>
      <p:font typeface="方正少儿简体" panose="02000000000000000000" charset="-122"/>
      <p:regular r:id="rId16"/>
    </p:embeddedFont>
    <p:embeddedFont>
      <p:font typeface="微软雅黑" panose="020B0503020204020204" charset="-122"/>
      <p:regular r:id="rId17"/>
    </p:embeddedFont>
    <p:embeddedFont>
      <p:font typeface="等线 Light" panose="02010600030101010101" charset="-122"/>
      <p:regular r:id="rId18"/>
    </p:embeddedFont>
    <p:embeddedFont>
      <p:font typeface="等线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8E3B"/>
    <a:srgbClr val="D6B688"/>
    <a:srgbClr val="F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>
      <p:cViewPr>
        <p:scale>
          <a:sx n="76" d="100"/>
          <a:sy n="76" d="100"/>
        </p:scale>
        <p:origin x="216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FE599-DE81-4653-9C92-62E4CBBEA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181F2-FDD5-4CE6-A5AF-2FCCE25C197E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透明"/>
          <p:cNvPicPr>
            <a:picLocks noChangeAspect="1"/>
          </p:cNvPicPr>
          <p:nvPr userDrawn="1"/>
        </p:nvPicPr>
        <p:blipFill>
          <a:blip r:embed="rId13"/>
          <a:srcRect l="3715" t="26701" r="6545" b="29010"/>
          <a:stretch>
            <a:fillRect/>
          </a:stretch>
        </p:blipFill>
        <p:spPr>
          <a:xfrm>
            <a:off x="9969500" y="163195"/>
            <a:ext cx="2178050" cy="107505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A8A5B-8A39-4C92-9626-2B7FF260D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B4265-1322-4AD3-822E-1CBF4744E3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/>
          <a:srcRect l="91" r="13257"/>
          <a:stretch>
            <a:fillRect/>
          </a:stretch>
        </p:blipFill>
        <p:spPr>
          <a:xfrm>
            <a:off x="0" y="2081983"/>
            <a:ext cx="12191999" cy="488709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968630" y="1946395"/>
            <a:ext cx="8254737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kern="100" noProof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方正少儿简体" panose="02000000000000000000" charset="-122"/>
                <a:ea typeface="方正少儿简体" panose="02000000000000000000" charset="-122"/>
                <a:cs typeface="Times New Roman" panose="02020603050405020304" pitchFamily="18" charset="0"/>
              </a:rPr>
              <a:t>幼儿园</a:t>
            </a:r>
            <a:endParaRPr kumimoji="0" lang="zh-CN" altLang="en-US" sz="6000" b="1" i="0" u="none" strike="noStrike" kern="100" cap="none" spc="0" normalizeH="0" baseline="0" noProof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方正少儿简体" panose="02000000000000000000" charset="-122"/>
              <a:ea typeface="方正少儿简体" panose="02000000000000000000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43" y="-67763"/>
            <a:ext cx="1604871" cy="160487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7239">
            <a:off x="10272663" y="273172"/>
            <a:ext cx="1656711" cy="16331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9"/>
          <a:stretch>
            <a:fillRect/>
          </a:stretch>
        </p:blipFill>
        <p:spPr>
          <a:xfrm>
            <a:off x="495300" y="2800349"/>
            <a:ext cx="4572000" cy="31908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306907" y="2097409"/>
            <a:ext cx="4099451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活动设计思路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" name="Freeform 386"/>
          <p:cNvSpPr>
            <a:spLocks noEditPoints="1"/>
          </p:cNvSpPr>
          <p:nvPr/>
        </p:nvSpPr>
        <p:spPr bwMode="auto">
          <a:xfrm>
            <a:off x="5686876" y="2094874"/>
            <a:ext cx="532240" cy="494681"/>
          </a:xfrm>
          <a:custGeom>
            <a:avLst/>
            <a:gdLst>
              <a:gd name="T0" fmla="*/ 67 w 164"/>
              <a:gd name="T1" fmla="*/ 83 h 174"/>
              <a:gd name="T2" fmla="*/ 84 w 164"/>
              <a:gd name="T3" fmla="*/ 80 h 174"/>
              <a:gd name="T4" fmla="*/ 87 w 164"/>
              <a:gd name="T5" fmla="*/ 74 h 174"/>
              <a:gd name="T6" fmla="*/ 80 w 164"/>
              <a:gd name="T7" fmla="*/ 63 h 174"/>
              <a:gd name="T8" fmla="*/ 77 w 164"/>
              <a:gd name="T9" fmla="*/ 56 h 174"/>
              <a:gd name="T10" fmla="*/ 76 w 164"/>
              <a:gd name="T11" fmla="*/ 43 h 174"/>
              <a:gd name="T12" fmla="*/ 119 w 164"/>
              <a:gd name="T13" fmla="*/ 0 h 174"/>
              <a:gd name="T14" fmla="*/ 163 w 164"/>
              <a:gd name="T15" fmla="*/ 43 h 174"/>
              <a:gd name="T16" fmla="*/ 158 w 164"/>
              <a:gd name="T17" fmla="*/ 64 h 174"/>
              <a:gd name="T18" fmla="*/ 144 w 164"/>
              <a:gd name="T19" fmla="*/ 79 h 174"/>
              <a:gd name="T20" fmla="*/ 162 w 164"/>
              <a:gd name="T21" fmla="*/ 123 h 174"/>
              <a:gd name="T22" fmla="*/ 146 w 164"/>
              <a:gd name="T23" fmla="*/ 155 h 174"/>
              <a:gd name="T24" fmla="*/ 121 w 164"/>
              <a:gd name="T25" fmla="*/ 169 h 174"/>
              <a:gd name="T26" fmla="*/ 85 w 164"/>
              <a:gd name="T27" fmla="*/ 174 h 174"/>
              <a:gd name="T28" fmla="*/ 5 w 164"/>
              <a:gd name="T29" fmla="*/ 127 h 174"/>
              <a:gd name="T30" fmla="*/ 1 w 164"/>
              <a:gd name="T31" fmla="*/ 91 h 174"/>
              <a:gd name="T32" fmla="*/ 7 w 164"/>
              <a:gd name="T33" fmla="*/ 65 h 174"/>
              <a:gd name="T34" fmla="*/ 20 w 164"/>
              <a:gd name="T35" fmla="*/ 58 h 174"/>
              <a:gd name="T36" fmla="*/ 33 w 164"/>
              <a:gd name="T37" fmla="*/ 68 h 174"/>
              <a:gd name="T38" fmla="*/ 67 w 164"/>
              <a:gd name="T39" fmla="*/ 83 h 174"/>
              <a:gd name="T40" fmla="*/ 90 w 164"/>
              <a:gd name="T41" fmla="*/ 91 h 174"/>
              <a:gd name="T42" fmla="*/ 67 w 164"/>
              <a:gd name="T43" fmla="*/ 95 h 174"/>
              <a:gd name="T44" fmla="*/ 23 w 164"/>
              <a:gd name="T45" fmla="*/ 76 h 174"/>
              <a:gd name="T46" fmla="*/ 18 w 164"/>
              <a:gd name="T47" fmla="*/ 71 h 174"/>
              <a:gd name="T48" fmla="*/ 18 w 164"/>
              <a:gd name="T49" fmla="*/ 71 h 174"/>
              <a:gd name="T50" fmla="*/ 13 w 164"/>
              <a:gd name="T51" fmla="*/ 92 h 174"/>
              <a:gd name="T52" fmla="*/ 17 w 164"/>
              <a:gd name="T53" fmla="*/ 123 h 174"/>
              <a:gd name="T54" fmla="*/ 85 w 164"/>
              <a:gd name="T55" fmla="*/ 161 h 174"/>
              <a:gd name="T56" fmla="*/ 118 w 164"/>
              <a:gd name="T57" fmla="*/ 157 h 174"/>
              <a:gd name="T58" fmla="*/ 137 w 164"/>
              <a:gd name="T59" fmla="*/ 146 h 174"/>
              <a:gd name="T60" fmla="*/ 149 w 164"/>
              <a:gd name="T61" fmla="*/ 122 h 174"/>
              <a:gd name="T62" fmla="*/ 134 w 164"/>
              <a:gd name="T63" fmla="*/ 85 h 174"/>
              <a:gd name="T64" fmla="*/ 132 w 164"/>
              <a:gd name="T65" fmla="*/ 76 h 174"/>
              <a:gd name="T66" fmla="*/ 139 w 164"/>
              <a:gd name="T67" fmla="*/ 68 h 174"/>
              <a:gd name="T68" fmla="*/ 147 w 164"/>
              <a:gd name="T69" fmla="*/ 58 h 174"/>
              <a:gd name="T70" fmla="*/ 151 w 164"/>
              <a:gd name="T71" fmla="*/ 43 h 174"/>
              <a:gd name="T72" fmla="*/ 119 w 164"/>
              <a:gd name="T73" fmla="*/ 12 h 174"/>
              <a:gd name="T74" fmla="*/ 88 w 164"/>
              <a:gd name="T75" fmla="*/ 43 h 174"/>
              <a:gd name="T76" fmla="*/ 89 w 164"/>
              <a:gd name="T77" fmla="*/ 52 h 174"/>
              <a:gd name="T78" fmla="*/ 98 w 164"/>
              <a:gd name="T79" fmla="*/ 68 h 174"/>
              <a:gd name="T80" fmla="*/ 100 w 164"/>
              <a:gd name="T81" fmla="*/ 76 h 174"/>
              <a:gd name="T82" fmla="*/ 97 w 164"/>
              <a:gd name="T83" fmla="*/ 85 h 174"/>
              <a:gd name="T84" fmla="*/ 90 w 164"/>
              <a:gd name="T85" fmla="*/ 91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4" h="174">
                <a:moveTo>
                  <a:pt x="67" y="83"/>
                </a:moveTo>
                <a:cubicBezTo>
                  <a:pt x="74" y="83"/>
                  <a:pt x="80" y="82"/>
                  <a:pt x="84" y="80"/>
                </a:cubicBezTo>
                <a:cubicBezTo>
                  <a:pt x="87" y="78"/>
                  <a:pt x="89" y="77"/>
                  <a:pt x="87" y="74"/>
                </a:cubicBezTo>
                <a:cubicBezTo>
                  <a:pt x="86" y="70"/>
                  <a:pt x="82" y="67"/>
                  <a:pt x="80" y="63"/>
                </a:cubicBezTo>
                <a:cubicBezTo>
                  <a:pt x="79" y="61"/>
                  <a:pt x="78" y="58"/>
                  <a:pt x="77" y="56"/>
                </a:cubicBezTo>
                <a:cubicBezTo>
                  <a:pt x="76" y="52"/>
                  <a:pt x="76" y="48"/>
                  <a:pt x="76" y="43"/>
                </a:cubicBezTo>
                <a:cubicBezTo>
                  <a:pt x="76" y="19"/>
                  <a:pt x="95" y="0"/>
                  <a:pt x="119" y="0"/>
                </a:cubicBezTo>
                <a:cubicBezTo>
                  <a:pt x="143" y="0"/>
                  <a:pt x="163" y="19"/>
                  <a:pt x="163" y="43"/>
                </a:cubicBezTo>
                <a:cubicBezTo>
                  <a:pt x="163" y="51"/>
                  <a:pt x="161" y="58"/>
                  <a:pt x="158" y="64"/>
                </a:cubicBezTo>
                <a:cubicBezTo>
                  <a:pt x="154" y="70"/>
                  <a:pt x="150" y="75"/>
                  <a:pt x="144" y="79"/>
                </a:cubicBezTo>
                <a:cubicBezTo>
                  <a:pt x="147" y="86"/>
                  <a:pt x="164" y="96"/>
                  <a:pt x="162" y="123"/>
                </a:cubicBezTo>
                <a:cubicBezTo>
                  <a:pt x="161" y="134"/>
                  <a:pt x="156" y="145"/>
                  <a:pt x="146" y="155"/>
                </a:cubicBezTo>
                <a:cubicBezTo>
                  <a:pt x="140" y="161"/>
                  <a:pt x="132" y="166"/>
                  <a:pt x="121" y="169"/>
                </a:cubicBezTo>
                <a:cubicBezTo>
                  <a:pt x="111" y="172"/>
                  <a:pt x="99" y="174"/>
                  <a:pt x="85" y="174"/>
                </a:cubicBezTo>
                <a:cubicBezTo>
                  <a:pt x="36" y="174"/>
                  <a:pt x="14" y="152"/>
                  <a:pt x="5" y="127"/>
                </a:cubicBezTo>
                <a:cubicBezTo>
                  <a:pt x="1" y="115"/>
                  <a:pt x="0" y="102"/>
                  <a:pt x="1" y="91"/>
                </a:cubicBezTo>
                <a:cubicBezTo>
                  <a:pt x="1" y="80"/>
                  <a:pt x="4" y="70"/>
                  <a:pt x="7" y="65"/>
                </a:cubicBezTo>
                <a:cubicBezTo>
                  <a:pt x="10" y="59"/>
                  <a:pt x="15" y="56"/>
                  <a:pt x="20" y="58"/>
                </a:cubicBezTo>
                <a:cubicBezTo>
                  <a:pt x="26" y="60"/>
                  <a:pt x="29" y="64"/>
                  <a:pt x="33" y="68"/>
                </a:cubicBezTo>
                <a:cubicBezTo>
                  <a:pt x="38" y="75"/>
                  <a:pt x="44" y="82"/>
                  <a:pt x="67" y="83"/>
                </a:cubicBezTo>
                <a:close/>
                <a:moveTo>
                  <a:pt x="90" y="91"/>
                </a:moveTo>
                <a:cubicBezTo>
                  <a:pt x="84" y="93"/>
                  <a:pt x="76" y="95"/>
                  <a:pt x="67" y="95"/>
                </a:cubicBezTo>
                <a:cubicBezTo>
                  <a:pt x="39" y="95"/>
                  <a:pt x="30" y="84"/>
                  <a:pt x="23" y="76"/>
                </a:cubicBezTo>
                <a:cubicBezTo>
                  <a:pt x="21" y="74"/>
                  <a:pt x="20" y="72"/>
                  <a:pt x="18" y="71"/>
                </a:cubicBezTo>
                <a:cubicBezTo>
                  <a:pt x="18" y="71"/>
                  <a:pt x="18" y="71"/>
                  <a:pt x="18" y="71"/>
                </a:cubicBezTo>
                <a:cubicBezTo>
                  <a:pt x="16" y="75"/>
                  <a:pt x="14" y="83"/>
                  <a:pt x="13" y="92"/>
                </a:cubicBezTo>
                <a:cubicBezTo>
                  <a:pt x="12" y="102"/>
                  <a:pt x="13" y="112"/>
                  <a:pt x="17" y="123"/>
                </a:cubicBezTo>
                <a:cubicBezTo>
                  <a:pt x="24" y="143"/>
                  <a:pt x="43" y="161"/>
                  <a:pt x="85" y="161"/>
                </a:cubicBezTo>
                <a:cubicBezTo>
                  <a:pt x="98" y="161"/>
                  <a:pt x="109" y="160"/>
                  <a:pt x="118" y="157"/>
                </a:cubicBezTo>
                <a:cubicBezTo>
                  <a:pt x="126" y="155"/>
                  <a:pt x="132" y="151"/>
                  <a:pt x="137" y="146"/>
                </a:cubicBezTo>
                <a:cubicBezTo>
                  <a:pt x="145" y="138"/>
                  <a:pt x="149" y="130"/>
                  <a:pt x="149" y="122"/>
                </a:cubicBezTo>
                <a:cubicBezTo>
                  <a:pt x="151" y="104"/>
                  <a:pt x="141" y="98"/>
                  <a:pt x="134" y="85"/>
                </a:cubicBezTo>
                <a:cubicBezTo>
                  <a:pt x="133" y="82"/>
                  <a:pt x="132" y="79"/>
                  <a:pt x="132" y="76"/>
                </a:cubicBezTo>
                <a:cubicBezTo>
                  <a:pt x="133" y="71"/>
                  <a:pt x="136" y="70"/>
                  <a:pt x="139" y="68"/>
                </a:cubicBezTo>
                <a:cubicBezTo>
                  <a:pt x="142" y="65"/>
                  <a:pt x="145" y="62"/>
                  <a:pt x="147" y="58"/>
                </a:cubicBezTo>
                <a:cubicBezTo>
                  <a:pt x="149" y="54"/>
                  <a:pt x="151" y="49"/>
                  <a:pt x="151" y="43"/>
                </a:cubicBezTo>
                <a:cubicBezTo>
                  <a:pt x="151" y="26"/>
                  <a:pt x="137" y="12"/>
                  <a:pt x="119" y="12"/>
                </a:cubicBezTo>
                <a:cubicBezTo>
                  <a:pt x="102" y="12"/>
                  <a:pt x="88" y="26"/>
                  <a:pt x="88" y="43"/>
                </a:cubicBezTo>
                <a:cubicBezTo>
                  <a:pt x="88" y="47"/>
                  <a:pt x="88" y="50"/>
                  <a:pt x="89" y="52"/>
                </a:cubicBezTo>
                <a:cubicBezTo>
                  <a:pt x="92" y="61"/>
                  <a:pt x="95" y="61"/>
                  <a:pt x="98" y="68"/>
                </a:cubicBezTo>
                <a:cubicBezTo>
                  <a:pt x="99" y="71"/>
                  <a:pt x="100" y="74"/>
                  <a:pt x="100" y="76"/>
                </a:cubicBezTo>
                <a:cubicBezTo>
                  <a:pt x="100" y="80"/>
                  <a:pt x="99" y="83"/>
                  <a:pt x="97" y="85"/>
                </a:cubicBezTo>
                <a:cubicBezTo>
                  <a:pt x="95" y="87"/>
                  <a:pt x="93" y="89"/>
                  <a:pt x="90" y="91"/>
                </a:cubicBezTo>
                <a:close/>
              </a:path>
            </a:pathLst>
          </a:custGeom>
          <a:solidFill>
            <a:srgbClr val="CA8E3B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Freeform 387"/>
          <p:cNvSpPr/>
          <p:nvPr/>
        </p:nvSpPr>
        <p:spPr bwMode="auto">
          <a:xfrm>
            <a:off x="6180707" y="2165887"/>
            <a:ext cx="126201" cy="127582"/>
          </a:xfrm>
          <a:custGeom>
            <a:avLst/>
            <a:gdLst>
              <a:gd name="T0" fmla="*/ 6 w 39"/>
              <a:gd name="T1" fmla="*/ 10 h 45"/>
              <a:gd name="T2" fmla="*/ 18 w 39"/>
              <a:gd name="T3" fmla="*/ 5 h 45"/>
              <a:gd name="T4" fmla="*/ 34 w 39"/>
              <a:gd name="T5" fmla="*/ 19 h 45"/>
              <a:gd name="T6" fmla="*/ 10 w 39"/>
              <a:gd name="T7" fmla="*/ 29 h 45"/>
              <a:gd name="T8" fmla="*/ 17 w 39"/>
              <a:gd name="T9" fmla="*/ 37 h 45"/>
              <a:gd name="T10" fmla="*/ 8 w 39"/>
              <a:gd name="T11" fmla="*/ 42 h 45"/>
              <a:gd name="T12" fmla="*/ 0 w 39"/>
              <a:gd name="T13" fmla="*/ 37 h 45"/>
              <a:gd name="T14" fmla="*/ 0 w 39"/>
              <a:gd name="T15" fmla="*/ 36 h 45"/>
              <a:gd name="T16" fmla="*/ 5 w 39"/>
              <a:gd name="T17" fmla="*/ 15 h 45"/>
              <a:gd name="T18" fmla="*/ 5 w 39"/>
              <a:gd name="T19" fmla="*/ 14 h 45"/>
              <a:gd name="T20" fmla="*/ 6 w 39"/>
              <a:gd name="T21" fmla="*/ 1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" h="45">
                <a:moveTo>
                  <a:pt x="6" y="10"/>
                </a:moveTo>
                <a:cubicBezTo>
                  <a:pt x="10" y="11"/>
                  <a:pt x="12" y="9"/>
                  <a:pt x="18" y="5"/>
                </a:cubicBezTo>
                <a:cubicBezTo>
                  <a:pt x="27" y="0"/>
                  <a:pt x="39" y="10"/>
                  <a:pt x="34" y="19"/>
                </a:cubicBezTo>
                <a:cubicBezTo>
                  <a:pt x="28" y="27"/>
                  <a:pt x="24" y="29"/>
                  <a:pt x="10" y="29"/>
                </a:cubicBezTo>
                <a:cubicBezTo>
                  <a:pt x="15" y="30"/>
                  <a:pt x="17" y="34"/>
                  <a:pt x="17" y="37"/>
                </a:cubicBezTo>
                <a:cubicBezTo>
                  <a:pt x="16" y="41"/>
                  <a:pt x="12" y="45"/>
                  <a:pt x="8" y="42"/>
                </a:cubicBezTo>
                <a:cubicBezTo>
                  <a:pt x="6" y="40"/>
                  <a:pt x="6" y="38"/>
                  <a:pt x="0" y="37"/>
                </a:cubicBezTo>
                <a:cubicBezTo>
                  <a:pt x="0" y="36"/>
                  <a:pt x="0" y="36"/>
                  <a:pt x="0" y="36"/>
                </a:cubicBezTo>
                <a:cubicBezTo>
                  <a:pt x="3" y="30"/>
                  <a:pt x="5" y="23"/>
                  <a:pt x="5" y="15"/>
                </a:cubicBezTo>
                <a:cubicBezTo>
                  <a:pt x="5" y="14"/>
                  <a:pt x="5" y="14"/>
                  <a:pt x="5" y="14"/>
                </a:cubicBezTo>
                <a:cubicBezTo>
                  <a:pt x="6" y="10"/>
                  <a:pt x="6" y="10"/>
                  <a:pt x="6" y="10"/>
                </a:cubicBezTo>
                <a:close/>
              </a:path>
            </a:pathLst>
          </a:custGeom>
          <a:solidFill>
            <a:srgbClr val="CA8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388"/>
          <p:cNvSpPr>
            <a:spLocks noChangeArrowheads="1"/>
          </p:cNvSpPr>
          <p:nvPr/>
        </p:nvSpPr>
        <p:spPr bwMode="auto">
          <a:xfrm>
            <a:off x="6086055" y="2168294"/>
            <a:ext cx="42525" cy="37312"/>
          </a:xfrm>
          <a:prstGeom prst="ellipse">
            <a:avLst/>
          </a:prstGeom>
          <a:solidFill>
            <a:srgbClr val="CA8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389"/>
          <p:cNvSpPr>
            <a:spLocks noEditPoints="1"/>
          </p:cNvSpPr>
          <p:nvPr/>
        </p:nvSpPr>
        <p:spPr bwMode="auto">
          <a:xfrm>
            <a:off x="5791129" y="2342816"/>
            <a:ext cx="242801" cy="150451"/>
          </a:xfrm>
          <a:custGeom>
            <a:avLst/>
            <a:gdLst>
              <a:gd name="T0" fmla="*/ 48 w 75"/>
              <a:gd name="T1" fmla="*/ 0 h 53"/>
              <a:gd name="T2" fmla="*/ 67 w 75"/>
              <a:gd name="T3" fmla="*/ 8 h 53"/>
              <a:gd name="T4" fmla="*/ 75 w 75"/>
              <a:gd name="T5" fmla="*/ 27 h 53"/>
              <a:gd name="T6" fmla="*/ 67 w 75"/>
              <a:gd name="T7" fmla="*/ 46 h 53"/>
              <a:gd name="T8" fmla="*/ 48 w 75"/>
              <a:gd name="T9" fmla="*/ 53 h 53"/>
              <a:gd name="T10" fmla="*/ 16 w 75"/>
              <a:gd name="T11" fmla="*/ 45 h 53"/>
              <a:gd name="T12" fmla="*/ 0 w 75"/>
              <a:gd name="T13" fmla="*/ 27 h 53"/>
              <a:gd name="T14" fmla="*/ 16 w 75"/>
              <a:gd name="T15" fmla="*/ 9 h 53"/>
              <a:gd name="T16" fmla="*/ 48 w 75"/>
              <a:gd name="T17" fmla="*/ 0 h 53"/>
              <a:gd name="T18" fmla="*/ 59 w 75"/>
              <a:gd name="T19" fmla="*/ 17 h 53"/>
              <a:gd name="T20" fmla="*/ 48 w 75"/>
              <a:gd name="T21" fmla="*/ 13 h 53"/>
              <a:gd name="T22" fmla="*/ 22 w 75"/>
              <a:gd name="T23" fmla="*/ 20 h 53"/>
              <a:gd name="T24" fmla="*/ 13 w 75"/>
              <a:gd name="T25" fmla="*/ 27 h 53"/>
              <a:gd name="T26" fmla="*/ 22 w 75"/>
              <a:gd name="T27" fmla="*/ 34 h 53"/>
              <a:gd name="T28" fmla="*/ 48 w 75"/>
              <a:gd name="T29" fmla="*/ 41 h 53"/>
              <a:gd name="T30" fmla="*/ 59 w 75"/>
              <a:gd name="T31" fmla="*/ 37 h 53"/>
              <a:gd name="T32" fmla="*/ 63 w 75"/>
              <a:gd name="T33" fmla="*/ 27 h 53"/>
              <a:gd name="T34" fmla="*/ 59 w 75"/>
              <a:gd name="T35" fmla="*/ 1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5" h="53">
                <a:moveTo>
                  <a:pt x="48" y="0"/>
                </a:moveTo>
                <a:cubicBezTo>
                  <a:pt x="56" y="0"/>
                  <a:pt x="62" y="3"/>
                  <a:pt x="67" y="8"/>
                </a:cubicBezTo>
                <a:cubicBezTo>
                  <a:pt x="72" y="13"/>
                  <a:pt x="75" y="20"/>
                  <a:pt x="75" y="27"/>
                </a:cubicBezTo>
                <a:cubicBezTo>
                  <a:pt x="75" y="34"/>
                  <a:pt x="72" y="41"/>
                  <a:pt x="67" y="46"/>
                </a:cubicBezTo>
                <a:cubicBezTo>
                  <a:pt x="62" y="51"/>
                  <a:pt x="56" y="53"/>
                  <a:pt x="48" y="53"/>
                </a:cubicBezTo>
                <a:cubicBezTo>
                  <a:pt x="41" y="53"/>
                  <a:pt x="27" y="50"/>
                  <a:pt x="16" y="45"/>
                </a:cubicBezTo>
                <a:cubicBezTo>
                  <a:pt x="7" y="41"/>
                  <a:pt x="0" y="35"/>
                  <a:pt x="0" y="27"/>
                </a:cubicBezTo>
                <a:cubicBezTo>
                  <a:pt x="0" y="19"/>
                  <a:pt x="7" y="13"/>
                  <a:pt x="16" y="9"/>
                </a:cubicBezTo>
                <a:cubicBezTo>
                  <a:pt x="27" y="4"/>
                  <a:pt x="41" y="0"/>
                  <a:pt x="48" y="0"/>
                </a:cubicBezTo>
                <a:close/>
                <a:moveTo>
                  <a:pt x="59" y="17"/>
                </a:moveTo>
                <a:cubicBezTo>
                  <a:pt x="56" y="14"/>
                  <a:pt x="52" y="13"/>
                  <a:pt x="48" y="13"/>
                </a:cubicBezTo>
                <a:cubicBezTo>
                  <a:pt x="42" y="13"/>
                  <a:pt x="30" y="15"/>
                  <a:pt x="22" y="20"/>
                </a:cubicBezTo>
                <a:cubicBezTo>
                  <a:pt x="16" y="22"/>
                  <a:pt x="13" y="25"/>
                  <a:pt x="13" y="27"/>
                </a:cubicBezTo>
                <a:cubicBezTo>
                  <a:pt x="13" y="29"/>
                  <a:pt x="16" y="32"/>
                  <a:pt x="22" y="34"/>
                </a:cubicBezTo>
                <a:cubicBezTo>
                  <a:pt x="30" y="38"/>
                  <a:pt x="42" y="41"/>
                  <a:pt x="48" y="41"/>
                </a:cubicBezTo>
                <a:cubicBezTo>
                  <a:pt x="52" y="41"/>
                  <a:pt x="56" y="40"/>
                  <a:pt x="59" y="37"/>
                </a:cubicBezTo>
                <a:cubicBezTo>
                  <a:pt x="62" y="34"/>
                  <a:pt x="63" y="31"/>
                  <a:pt x="63" y="27"/>
                </a:cubicBezTo>
                <a:cubicBezTo>
                  <a:pt x="63" y="23"/>
                  <a:pt x="62" y="19"/>
                  <a:pt x="59" y="17"/>
                </a:cubicBezTo>
                <a:close/>
              </a:path>
            </a:pathLst>
          </a:custGeom>
          <a:solidFill>
            <a:srgbClr val="CA8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306907" y="3050952"/>
            <a:ext cx="4099451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活动目标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86876" y="3048417"/>
            <a:ext cx="620032" cy="494681"/>
            <a:chOff x="5248276" y="4756150"/>
            <a:chExt cx="717550" cy="652463"/>
          </a:xfrm>
          <a:solidFill>
            <a:srgbClr val="CA8E3B"/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1" name="Freeform 386"/>
            <p:cNvSpPr>
              <a:spLocks noEditPoints="1"/>
            </p:cNvSpPr>
            <p:nvPr/>
          </p:nvSpPr>
          <p:spPr bwMode="auto">
            <a:xfrm>
              <a:off x="5248276" y="4756150"/>
              <a:ext cx="615950" cy="652463"/>
            </a:xfrm>
            <a:custGeom>
              <a:avLst/>
              <a:gdLst>
                <a:gd name="T0" fmla="*/ 67 w 164"/>
                <a:gd name="T1" fmla="*/ 83 h 174"/>
                <a:gd name="T2" fmla="*/ 84 w 164"/>
                <a:gd name="T3" fmla="*/ 80 h 174"/>
                <a:gd name="T4" fmla="*/ 87 w 164"/>
                <a:gd name="T5" fmla="*/ 74 h 174"/>
                <a:gd name="T6" fmla="*/ 80 w 164"/>
                <a:gd name="T7" fmla="*/ 63 h 174"/>
                <a:gd name="T8" fmla="*/ 77 w 164"/>
                <a:gd name="T9" fmla="*/ 56 h 174"/>
                <a:gd name="T10" fmla="*/ 76 w 164"/>
                <a:gd name="T11" fmla="*/ 43 h 174"/>
                <a:gd name="T12" fmla="*/ 119 w 164"/>
                <a:gd name="T13" fmla="*/ 0 h 174"/>
                <a:gd name="T14" fmla="*/ 163 w 164"/>
                <a:gd name="T15" fmla="*/ 43 h 174"/>
                <a:gd name="T16" fmla="*/ 158 w 164"/>
                <a:gd name="T17" fmla="*/ 64 h 174"/>
                <a:gd name="T18" fmla="*/ 144 w 164"/>
                <a:gd name="T19" fmla="*/ 79 h 174"/>
                <a:gd name="T20" fmla="*/ 162 w 164"/>
                <a:gd name="T21" fmla="*/ 123 h 174"/>
                <a:gd name="T22" fmla="*/ 146 w 164"/>
                <a:gd name="T23" fmla="*/ 155 h 174"/>
                <a:gd name="T24" fmla="*/ 121 w 164"/>
                <a:gd name="T25" fmla="*/ 169 h 174"/>
                <a:gd name="T26" fmla="*/ 85 w 164"/>
                <a:gd name="T27" fmla="*/ 174 h 174"/>
                <a:gd name="T28" fmla="*/ 5 w 164"/>
                <a:gd name="T29" fmla="*/ 127 h 174"/>
                <a:gd name="T30" fmla="*/ 1 w 164"/>
                <a:gd name="T31" fmla="*/ 91 h 174"/>
                <a:gd name="T32" fmla="*/ 7 w 164"/>
                <a:gd name="T33" fmla="*/ 65 h 174"/>
                <a:gd name="T34" fmla="*/ 20 w 164"/>
                <a:gd name="T35" fmla="*/ 58 h 174"/>
                <a:gd name="T36" fmla="*/ 33 w 164"/>
                <a:gd name="T37" fmla="*/ 68 h 174"/>
                <a:gd name="T38" fmla="*/ 67 w 164"/>
                <a:gd name="T39" fmla="*/ 83 h 174"/>
                <a:gd name="T40" fmla="*/ 90 w 164"/>
                <a:gd name="T41" fmla="*/ 91 h 174"/>
                <a:gd name="T42" fmla="*/ 67 w 164"/>
                <a:gd name="T43" fmla="*/ 95 h 174"/>
                <a:gd name="T44" fmla="*/ 23 w 164"/>
                <a:gd name="T45" fmla="*/ 76 h 174"/>
                <a:gd name="T46" fmla="*/ 18 w 164"/>
                <a:gd name="T47" fmla="*/ 71 h 174"/>
                <a:gd name="T48" fmla="*/ 18 w 164"/>
                <a:gd name="T49" fmla="*/ 71 h 174"/>
                <a:gd name="T50" fmla="*/ 13 w 164"/>
                <a:gd name="T51" fmla="*/ 92 h 174"/>
                <a:gd name="T52" fmla="*/ 17 w 164"/>
                <a:gd name="T53" fmla="*/ 123 h 174"/>
                <a:gd name="T54" fmla="*/ 85 w 164"/>
                <a:gd name="T55" fmla="*/ 161 h 174"/>
                <a:gd name="T56" fmla="*/ 118 w 164"/>
                <a:gd name="T57" fmla="*/ 157 h 174"/>
                <a:gd name="T58" fmla="*/ 137 w 164"/>
                <a:gd name="T59" fmla="*/ 146 h 174"/>
                <a:gd name="T60" fmla="*/ 149 w 164"/>
                <a:gd name="T61" fmla="*/ 122 h 174"/>
                <a:gd name="T62" fmla="*/ 134 w 164"/>
                <a:gd name="T63" fmla="*/ 85 h 174"/>
                <a:gd name="T64" fmla="*/ 132 w 164"/>
                <a:gd name="T65" fmla="*/ 76 h 174"/>
                <a:gd name="T66" fmla="*/ 139 w 164"/>
                <a:gd name="T67" fmla="*/ 68 h 174"/>
                <a:gd name="T68" fmla="*/ 147 w 164"/>
                <a:gd name="T69" fmla="*/ 58 h 174"/>
                <a:gd name="T70" fmla="*/ 151 w 164"/>
                <a:gd name="T71" fmla="*/ 43 h 174"/>
                <a:gd name="T72" fmla="*/ 119 w 164"/>
                <a:gd name="T73" fmla="*/ 12 h 174"/>
                <a:gd name="T74" fmla="*/ 88 w 164"/>
                <a:gd name="T75" fmla="*/ 43 h 174"/>
                <a:gd name="T76" fmla="*/ 89 w 164"/>
                <a:gd name="T77" fmla="*/ 52 h 174"/>
                <a:gd name="T78" fmla="*/ 98 w 164"/>
                <a:gd name="T79" fmla="*/ 68 h 174"/>
                <a:gd name="T80" fmla="*/ 100 w 164"/>
                <a:gd name="T81" fmla="*/ 76 h 174"/>
                <a:gd name="T82" fmla="*/ 97 w 164"/>
                <a:gd name="T83" fmla="*/ 85 h 174"/>
                <a:gd name="T84" fmla="*/ 90 w 164"/>
                <a:gd name="T85" fmla="*/ 9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4" h="174">
                  <a:moveTo>
                    <a:pt x="67" y="83"/>
                  </a:moveTo>
                  <a:cubicBezTo>
                    <a:pt x="74" y="83"/>
                    <a:pt x="80" y="82"/>
                    <a:pt x="84" y="80"/>
                  </a:cubicBezTo>
                  <a:cubicBezTo>
                    <a:pt x="87" y="78"/>
                    <a:pt x="89" y="77"/>
                    <a:pt x="87" y="74"/>
                  </a:cubicBezTo>
                  <a:cubicBezTo>
                    <a:pt x="86" y="70"/>
                    <a:pt x="82" y="67"/>
                    <a:pt x="80" y="63"/>
                  </a:cubicBezTo>
                  <a:cubicBezTo>
                    <a:pt x="79" y="61"/>
                    <a:pt x="78" y="58"/>
                    <a:pt x="77" y="56"/>
                  </a:cubicBezTo>
                  <a:cubicBezTo>
                    <a:pt x="76" y="52"/>
                    <a:pt x="76" y="48"/>
                    <a:pt x="76" y="43"/>
                  </a:cubicBezTo>
                  <a:cubicBezTo>
                    <a:pt x="76" y="19"/>
                    <a:pt x="95" y="0"/>
                    <a:pt x="119" y="0"/>
                  </a:cubicBezTo>
                  <a:cubicBezTo>
                    <a:pt x="143" y="0"/>
                    <a:pt x="163" y="19"/>
                    <a:pt x="163" y="43"/>
                  </a:cubicBezTo>
                  <a:cubicBezTo>
                    <a:pt x="163" y="51"/>
                    <a:pt x="161" y="58"/>
                    <a:pt x="158" y="64"/>
                  </a:cubicBezTo>
                  <a:cubicBezTo>
                    <a:pt x="154" y="70"/>
                    <a:pt x="150" y="75"/>
                    <a:pt x="144" y="79"/>
                  </a:cubicBezTo>
                  <a:cubicBezTo>
                    <a:pt x="147" y="86"/>
                    <a:pt x="164" y="96"/>
                    <a:pt x="162" y="123"/>
                  </a:cubicBezTo>
                  <a:cubicBezTo>
                    <a:pt x="161" y="134"/>
                    <a:pt x="156" y="145"/>
                    <a:pt x="146" y="155"/>
                  </a:cubicBezTo>
                  <a:cubicBezTo>
                    <a:pt x="140" y="161"/>
                    <a:pt x="132" y="166"/>
                    <a:pt x="121" y="169"/>
                  </a:cubicBezTo>
                  <a:cubicBezTo>
                    <a:pt x="111" y="172"/>
                    <a:pt x="99" y="174"/>
                    <a:pt x="85" y="174"/>
                  </a:cubicBezTo>
                  <a:cubicBezTo>
                    <a:pt x="36" y="174"/>
                    <a:pt x="14" y="152"/>
                    <a:pt x="5" y="127"/>
                  </a:cubicBezTo>
                  <a:cubicBezTo>
                    <a:pt x="1" y="115"/>
                    <a:pt x="0" y="102"/>
                    <a:pt x="1" y="91"/>
                  </a:cubicBezTo>
                  <a:cubicBezTo>
                    <a:pt x="1" y="80"/>
                    <a:pt x="4" y="70"/>
                    <a:pt x="7" y="65"/>
                  </a:cubicBezTo>
                  <a:cubicBezTo>
                    <a:pt x="10" y="59"/>
                    <a:pt x="15" y="56"/>
                    <a:pt x="20" y="58"/>
                  </a:cubicBezTo>
                  <a:cubicBezTo>
                    <a:pt x="26" y="60"/>
                    <a:pt x="29" y="64"/>
                    <a:pt x="33" y="68"/>
                  </a:cubicBezTo>
                  <a:cubicBezTo>
                    <a:pt x="38" y="75"/>
                    <a:pt x="44" y="82"/>
                    <a:pt x="67" y="83"/>
                  </a:cubicBezTo>
                  <a:close/>
                  <a:moveTo>
                    <a:pt x="90" y="91"/>
                  </a:moveTo>
                  <a:cubicBezTo>
                    <a:pt x="84" y="93"/>
                    <a:pt x="76" y="95"/>
                    <a:pt x="67" y="95"/>
                  </a:cubicBezTo>
                  <a:cubicBezTo>
                    <a:pt x="39" y="95"/>
                    <a:pt x="30" y="84"/>
                    <a:pt x="23" y="76"/>
                  </a:cubicBezTo>
                  <a:cubicBezTo>
                    <a:pt x="21" y="74"/>
                    <a:pt x="20" y="72"/>
                    <a:pt x="18" y="71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6" y="75"/>
                    <a:pt x="14" y="83"/>
                    <a:pt x="13" y="92"/>
                  </a:cubicBezTo>
                  <a:cubicBezTo>
                    <a:pt x="12" y="102"/>
                    <a:pt x="13" y="112"/>
                    <a:pt x="17" y="123"/>
                  </a:cubicBezTo>
                  <a:cubicBezTo>
                    <a:pt x="24" y="143"/>
                    <a:pt x="43" y="161"/>
                    <a:pt x="85" y="161"/>
                  </a:cubicBezTo>
                  <a:cubicBezTo>
                    <a:pt x="98" y="161"/>
                    <a:pt x="109" y="160"/>
                    <a:pt x="118" y="157"/>
                  </a:cubicBezTo>
                  <a:cubicBezTo>
                    <a:pt x="126" y="155"/>
                    <a:pt x="132" y="151"/>
                    <a:pt x="137" y="146"/>
                  </a:cubicBezTo>
                  <a:cubicBezTo>
                    <a:pt x="145" y="138"/>
                    <a:pt x="149" y="130"/>
                    <a:pt x="149" y="122"/>
                  </a:cubicBezTo>
                  <a:cubicBezTo>
                    <a:pt x="151" y="104"/>
                    <a:pt x="141" y="98"/>
                    <a:pt x="134" y="85"/>
                  </a:cubicBezTo>
                  <a:cubicBezTo>
                    <a:pt x="133" y="82"/>
                    <a:pt x="132" y="79"/>
                    <a:pt x="132" y="76"/>
                  </a:cubicBezTo>
                  <a:cubicBezTo>
                    <a:pt x="133" y="71"/>
                    <a:pt x="136" y="70"/>
                    <a:pt x="139" y="68"/>
                  </a:cubicBezTo>
                  <a:cubicBezTo>
                    <a:pt x="142" y="65"/>
                    <a:pt x="145" y="62"/>
                    <a:pt x="147" y="58"/>
                  </a:cubicBezTo>
                  <a:cubicBezTo>
                    <a:pt x="149" y="54"/>
                    <a:pt x="151" y="49"/>
                    <a:pt x="151" y="43"/>
                  </a:cubicBezTo>
                  <a:cubicBezTo>
                    <a:pt x="151" y="26"/>
                    <a:pt x="137" y="12"/>
                    <a:pt x="119" y="12"/>
                  </a:cubicBezTo>
                  <a:cubicBezTo>
                    <a:pt x="102" y="12"/>
                    <a:pt x="88" y="26"/>
                    <a:pt x="88" y="43"/>
                  </a:cubicBezTo>
                  <a:cubicBezTo>
                    <a:pt x="88" y="47"/>
                    <a:pt x="88" y="50"/>
                    <a:pt x="89" y="52"/>
                  </a:cubicBezTo>
                  <a:cubicBezTo>
                    <a:pt x="92" y="61"/>
                    <a:pt x="95" y="61"/>
                    <a:pt x="98" y="68"/>
                  </a:cubicBezTo>
                  <a:cubicBezTo>
                    <a:pt x="99" y="71"/>
                    <a:pt x="100" y="74"/>
                    <a:pt x="100" y="76"/>
                  </a:cubicBezTo>
                  <a:cubicBezTo>
                    <a:pt x="100" y="80"/>
                    <a:pt x="99" y="83"/>
                    <a:pt x="97" y="85"/>
                  </a:cubicBezTo>
                  <a:cubicBezTo>
                    <a:pt x="95" y="87"/>
                    <a:pt x="93" y="89"/>
                    <a:pt x="9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387"/>
            <p:cNvSpPr/>
            <p:nvPr/>
          </p:nvSpPr>
          <p:spPr bwMode="auto">
            <a:xfrm>
              <a:off x="5819776" y="4849813"/>
              <a:ext cx="146050" cy="168275"/>
            </a:xfrm>
            <a:custGeom>
              <a:avLst/>
              <a:gdLst>
                <a:gd name="T0" fmla="*/ 6 w 39"/>
                <a:gd name="T1" fmla="*/ 10 h 45"/>
                <a:gd name="T2" fmla="*/ 18 w 39"/>
                <a:gd name="T3" fmla="*/ 5 h 45"/>
                <a:gd name="T4" fmla="*/ 34 w 39"/>
                <a:gd name="T5" fmla="*/ 19 h 45"/>
                <a:gd name="T6" fmla="*/ 10 w 39"/>
                <a:gd name="T7" fmla="*/ 29 h 45"/>
                <a:gd name="T8" fmla="*/ 17 w 39"/>
                <a:gd name="T9" fmla="*/ 37 h 45"/>
                <a:gd name="T10" fmla="*/ 8 w 39"/>
                <a:gd name="T11" fmla="*/ 42 h 45"/>
                <a:gd name="T12" fmla="*/ 0 w 39"/>
                <a:gd name="T13" fmla="*/ 37 h 45"/>
                <a:gd name="T14" fmla="*/ 0 w 39"/>
                <a:gd name="T15" fmla="*/ 36 h 45"/>
                <a:gd name="T16" fmla="*/ 5 w 39"/>
                <a:gd name="T17" fmla="*/ 15 h 45"/>
                <a:gd name="T18" fmla="*/ 5 w 39"/>
                <a:gd name="T19" fmla="*/ 14 h 45"/>
                <a:gd name="T20" fmla="*/ 6 w 39"/>
                <a:gd name="T2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45">
                  <a:moveTo>
                    <a:pt x="6" y="10"/>
                  </a:moveTo>
                  <a:cubicBezTo>
                    <a:pt x="10" y="11"/>
                    <a:pt x="12" y="9"/>
                    <a:pt x="18" y="5"/>
                  </a:cubicBezTo>
                  <a:cubicBezTo>
                    <a:pt x="27" y="0"/>
                    <a:pt x="39" y="10"/>
                    <a:pt x="34" y="19"/>
                  </a:cubicBezTo>
                  <a:cubicBezTo>
                    <a:pt x="28" y="27"/>
                    <a:pt x="24" y="29"/>
                    <a:pt x="10" y="29"/>
                  </a:cubicBezTo>
                  <a:cubicBezTo>
                    <a:pt x="15" y="30"/>
                    <a:pt x="17" y="34"/>
                    <a:pt x="17" y="37"/>
                  </a:cubicBezTo>
                  <a:cubicBezTo>
                    <a:pt x="16" y="41"/>
                    <a:pt x="12" y="45"/>
                    <a:pt x="8" y="42"/>
                  </a:cubicBezTo>
                  <a:cubicBezTo>
                    <a:pt x="6" y="40"/>
                    <a:pt x="6" y="38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30"/>
                    <a:pt x="5" y="23"/>
                    <a:pt x="5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0"/>
                    <a:pt x="6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Oval 388"/>
            <p:cNvSpPr>
              <a:spLocks noChangeArrowheads="1"/>
            </p:cNvSpPr>
            <p:nvPr/>
          </p:nvSpPr>
          <p:spPr bwMode="auto">
            <a:xfrm>
              <a:off x="5710238" y="4852988"/>
              <a:ext cx="49213" cy="492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389"/>
            <p:cNvSpPr>
              <a:spLocks noEditPoints="1"/>
            </p:cNvSpPr>
            <p:nvPr/>
          </p:nvSpPr>
          <p:spPr bwMode="auto">
            <a:xfrm>
              <a:off x="5368926" y="5083175"/>
              <a:ext cx="280988" cy="198438"/>
            </a:xfrm>
            <a:custGeom>
              <a:avLst/>
              <a:gdLst>
                <a:gd name="T0" fmla="*/ 48 w 75"/>
                <a:gd name="T1" fmla="*/ 0 h 53"/>
                <a:gd name="T2" fmla="*/ 67 w 75"/>
                <a:gd name="T3" fmla="*/ 8 h 53"/>
                <a:gd name="T4" fmla="*/ 75 w 75"/>
                <a:gd name="T5" fmla="*/ 27 h 53"/>
                <a:gd name="T6" fmla="*/ 67 w 75"/>
                <a:gd name="T7" fmla="*/ 46 h 53"/>
                <a:gd name="T8" fmla="*/ 48 w 75"/>
                <a:gd name="T9" fmla="*/ 53 h 53"/>
                <a:gd name="T10" fmla="*/ 16 w 75"/>
                <a:gd name="T11" fmla="*/ 45 h 53"/>
                <a:gd name="T12" fmla="*/ 0 w 75"/>
                <a:gd name="T13" fmla="*/ 27 h 53"/>
                <a:gd name="T14" fmla="*/ 16 w 75"/>
                <a:gd name="T15" fmla="*/ 9 h 53"/>
                <a:gd name="T16" fmla="*/ 48 w 75"/>
                <a:gd name="T17" fmla="*/ 0 h 53"/>
                <a:gd name="T18" fmla="*/ 59 w 75"/>
                <a:gd name="T19" fmla="*/ 17 h 53"/>
                <a:gd name="T20" fmla="*/ 48 w 75"/>
                <a:gd name="T21" fmla="*/ 13 h 53"/>
                <a:gd name="T22" fmla="*/ 22 w 75"/>
                <a:gd name="T23" fmla="*/ 20 h 53"/>
                <a:gd name="T24" fmla="*/ 13 w 75"/>
                <a:gd name="T25" fmla="*/ 27 h 53"/>
                <a:gd name="T26" fmla="*/ 22 w 75"/>
                <a:gd name="T27" fmla="*/ 34 h 53"/>
                <a:gd name="T28" fmla="*/ 48 w 75"/>
                <a:gd name="T29" fmla="*/ 41 h 53"/>
                <a:gd name="T30" fmla="*/ 59 w 75"/>
                <a:gd name="T31" fmla="*/ 37 h 53"/>
                <a:gd name="T32" fmla="*/ 63 w 75"/>
                <a:gd name="T33" fmla="*/ 27 h 53"/>
                <a:gd name="T34" fmla="*/ 59 w 75"/>
                <a:gd name="T35" fmla="*/ 1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53">
                  <a:moveTo>
                    <a:pt x="48" y="0"/>
                  </a:moveTo>
                  <a:cubicBezTo>
                    <a:pt x="56" y="0"/>
                    <a:pt x="62" y="3"/>
                    <a:pt x="67" y="8"/>
                  </a:cubicBezTo>
                  <a:cubicBezTo>
                    <a:pt x="72" y="13"/>
                    <a:pt x="75" y="20"/>
                    <a:pt x="75" y="27"/>
                  </a:cubicBezTo>
                  <a:cubicBezTo>
                    <a:pt x="75" y="34"/>
                    <a:pt x="72" y="41"/>
                    <a:pt x="67" y="46"/>
                  </a:cubicBezTo>
                  <a:cubicBezTo>
                    <a:pt x="62" y="51"/>
                    <a:pt x="56" y="53"/>
                    <a:pt x="48" y="53"/>
                  </a:cubicBezTo>
                  <a:cubicBezTo>
                    <a:pt x="41" y="53"/>
                    <a:pt x="27" y="50"/>
                    <a:pt x="16" y="45"/>
                  </a:cubicBezTo>
                  <a:cubicBezTo>
                    <a:pt x="7" y="41"/>
                    <a:pt x="0" y="35"/>
                    <a:pt x="0" y="27"/>
                  </a:cubicBezTo>
                  <a:cubicBezTo>
                    <a:pt x="0" y="19"/>
                    <a:pt x="7" y="13"/>
                    <a:pt x="16" y="9"/>
                  </a:cubicBezTo>
                  <a:cubicBezTo>
                    <a:pt x="27" y="4"/>
                    <a:pt x="41" y="0"/>
                    <a:pt x="48" y="0"/>
                  </a:cubicBezTo>
                  <a:close/>
                  <a:moveTo>
                    <a:pt x="59" y="17"/>
                  </a:moveTo>
                  <a:cubicBezTo>
                    <a:pt x="56" y="14"/>
                    <a:pt x="52" y="13"/>
                    <a:pt x="48" y="13"/>
                  </a:cubicBezTo>
                  <a:cubicBezTo>
                    <a:pt x="42" y="13"/>
                    <a:pt x="30" y="15"/>
                    <a:pt x="22" y="20"/>
                  </a:cubicBezTo>
                  <a:cubicBezTo>
                    <a:pt x="16" y="22"/>
                    <a:pt x="13" y="25"/>
                    <a:pt x="13" y="27"/>
                  </a:cubicBezTo>
                  <a:cubicBezTo>
                    <a:pt x="13" y="29"/>
                    <a:pt x="16" y="32"/>
                    <a:pt x="22" y="34"/>
                  </a:cubicBezTo>
                  <a:cubicBezTo>
                    <a:pt x="30" y="38"/>
                    <a:pt x="42" y="41"/>
                    <a:pt x="48" y="41"/>
                  </a:cubicBezTo>
                  <a:cubicBezTo>
                    <a:pt x="52" y="41"/>
                    <a:pt x="56" y="40"/>
                    <a:pt x="59" y="37"/>
                  </a:cubicBezTo>
                  <a:cubicBezTo>
                    <a:pt x="62" y="34"/>
                    <a:pt x="63" y="31"/>
                    <a:pt x="63" y="27"/>
                  </a:cubicBezTo>
                  <a:cubicBezTo>
                    <a:pt x="63" y="23"/>
                    <a:pt x="62" y="19"/>
                    <a:pt x="5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306907" y="4093544"/>
            <a:ext cx="4099451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活动流程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686876" y="4091009"/>
            <a:ext cx="620032" cy="494681"/>
            <a:chOff x="5248276" y="4756150"/>
            <a:chExt cx="717550" cy="652463"/>
          </a:xfrm>
          <a:solidFill>
            <a:srgbClr val="CA8E3B"/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7" name="Freeform 386"/>
            <p:cNvSpPr>
              <a:spLocks noEditPoints="1"/>
            </p:cNvSpPr>
            <p:nvPr/>
          </p:nvSpPr>
          <p:spPr bwMode="auto">
            <a:xfrm>
              <a:off x="5248276" y="4756150"/>
              <a:ext cx="615950" cy="652463"/>
            </a:xfrm>
            <a:custGeom>
              <a:avLst/>
              <a:gdLst>
                <a:gd name="T0" fmla="*/ 67 w 164"/>
                <a:gd name="T1" fmla="*/ 83 h 174"/>
                <a:gd name="T2" fmla="*/ 84 w 164"/>
                <a:gd name="T3" fmla="*/ 80 h 174"/>
                <a:gd name="T4" fmla="*/ 87 w 164"/>
                <a:gd name="T5" fmla="*/ 74 h 174"/>
                <a:gd name="T6" fmla="*/ 80 w 164"/>
                <a:gd name="T7" fmla="*/ 63 h 174"/>
                <a:gd name="T8" fmla="*/ 77 w 164"/>
                <a:gd name="T9" fmla="*/ 56 h 174"/>
                <a:gd name="T10" fmla="*/ 76 w 164"/>
                <a:gd name="T11" fmla="*/ 43 h 174"/>
                <a:gd name="T12" fmla="*/ 119 w 164"/>
                <a:gd name="T13" fmla="*/ 0 h 174"/>
                <a:gd name="T14" fmla="*/ 163 w 164"/>
                <a:gd name="T15" fmla="*/ 43 h 174"/>
                <a:gd name="T16" fmla="*/ 158 w 164"/>
                <a:gd name="T17" fmla="*/ 64 h 174"/>
                <a:gd name="T18" fmla="*/ 144 w 164"/>
                <a:gd name="T19" fmla="*/ 79 h 174"/>
                <a:gd name="T20" fmla="*/ 162 w 164"/>
                <a:gd name="T21" fmla="*/ 123 h 174"/>
                <a:gd name="T22" fmla="*/ 146 w 164"/>
                <a:gd name="T23" fmla="*/ 155 h 174"/>
                <a:gd name="T24" fmla="*/ 121 w 164"/>
                <a:gd name="T25" fmla="*/ 169 h 174"/>
                <a:gd name="T26" fmla="*/ 85 w 164"/>
                <a:gd name="T27" fmla="*/ 174 h 174"/>
                <a:gd name="T28" fmla="*/ 5 w 164"/>
                <a:gd name="T29" fmla="*/ 127 h 174"/>
                <a:gd name="T30" fmla="*/ 1 w 164"/>
                <a:gd name="T31" fmla="*/ 91 h 174"/>
                <a:gd name="T32" fmla="*/ 7 w 164"/>
                <a:gd name="T33" fmla="*/ 65 h 174"/>
                <a:gd name="T34" fmla="*/ 20 w 164"/>
                <a:gd name="T35" fmla="*/ 58 h 174"/>
                <a:gd name="T36" fmla="*/ 33 w 164"/>
                <a:gd name="T37" fmla="*/ 68 h 174"/>
                <a:gd name="T38" fmla="*/ 67 w 164"/>
                <a:gd name="T39" fmla="*/ 83 h 174"/>
                <a:gd name="T40" fmla="*/ 90 w 164"/>
                <a:gd name="T41" fmla="*/ 91 h 174"/>
                <a:gd name="T42" fmla="*/ 67 w 164"/>
                <a:gd name="T43" fmla="*/ 95 h 174"/>
                <a:gd name="T44" fmla="*/ 23 w 164"/>
                <a:gd name="T45" fmla="*/ 76 h 174"/>
                <a:gd name="T46" fmla="*/ 18 w 164"/>
                <a:gd name="T47" fmla="*/ 71 h 174"/>
                <a:gd name="T48" fmla="*/ 18 w 164"/>
                <a:gd name="T49" fmla="*/ 71 h 174"/>
                <a:gd name="T50" fmla="*/ 13 w 164"/>
                <a:gd name="T51" fmla="*/ 92 h 174"/>
                <a:gd name="T52" fmla="*/ 17 w 164"/>
                <a:gd name="T53" fmla="*/ 123 h 174"/>
                <a:gd name="T54" fmla="*/ 85 w 164"/>
                <a:gd name="T55" fmla="*/ 161 h 174"/>
                <a:gd name="T56" fmla="*/ 118 w 164"/>
                <a:gd name="T57" fmla="*/ 157 h 174"/>
                <a:gd name="T58" fmla="*/ 137 w 164"/>
                <a:gd name="T59" fmla="*/ 146 h 174"/>
                <a:gd name="T60" fmla="*/ 149 w 164"/>
                <a:gd name="T61" fmla="*/ 122 h 174"/>
                <a:gd name="T62" fmla="*/ 134 w 164"/>
                <a:gd name="T63" fmla="*/ 85 h 174"/>
                <a:gd name="T64" fmla="*/ 132 w 164"/>
                <a:gd name="T65" fmla="*/ 76 h 174"/>
                <a:gd name="T66" fmla="*/ 139 w 164"/>
                <a:gd name="T67" fmla="*/ 68 h 174"/>
                <a:gd name="T68" fmla="*/ 147 w 164"/>
                <a:gd name="T69" fmla="*/ 58 h 174"/>
                <a:gd name="T70" fmla="*/ 151 w 164"/>
                <a:gd name="T71" fmla="*/ 43 h 174"/>
                <a:gd name="T72" fmla="*/ 119 w 164"/>
                <a:gd name="T73" fmla="*/ 12 h 174"/>
                <a:gd name="T74" fmla="*/ 88 w 164"/>
                <a:gd name="T75" fmla="*/ 43 h 174"/>
                <a:gd name="T76" fmla="*/ 89 w 164"/>
                <a:gd name="T77" fmla="*/ 52 h 174"/>
                <a:gd name="T78" fmla="*/ 98 w 164"/>
                <a:gd name="T79" fmla="*/ 68 h 174"/>
                <a:gd name="T80" fmla="*/ 100 w 164"/>
                <a:gd name="T81" fmla="*/ 76 h 174"/>
                <a:gd name="T82" fmla="*/ 97 w 164"/>
                <a:gd name="T83" fmla="*/ 85 h 174"/>
                <a:gd name="T84" fmla="*/ 90 w 164"/>
                <a:gd name="T85" fmla="*/ 9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4" h="174">
                  <a:moveTo>
                    <a:pt x="67" y="83"/>
                  </a:moveTo>
                  <a:cubicBezTo>
                    <a:pt x="74" y="83"/>
                    <a:pt x="80" y="82"/>
                    <a:pt x="84" y="80"/>
                  </a:cubicBezTo>
                  <a:cubicBezTo>
                    <a:pt x="87" y="78"/>
                    <a:pt x="89" y="77"/>
                    <a:pt x="87" y="74"/>
                  </a:cubicBezTo>
                  <a:cubicBezTo>
                    <a:pt x="86" y="70"/>
                    <a:pt x="82" y="67"/>
                    <a:pt x="80" y="63"/>
                  </a:cubicBezTo>
                  <a:cubicBezTo>
                    <a:pt x="79" y="61"/>
                    <a:pt x="78" y="58"/>
                    <a:pt x="77" y="56"/>
                  </a:cubicBezTo>
                  <a:cubicBezTo>
                    <a:pt x="76" y="52"/>
                    <a:pt x="76" y="48"/>
                    <a:pt x="76" y="43"/>
                  </a:cubicBezTo>
                  <a:cubicBezTo>
                    <a:pt x="76" y="19"/>
                    <a:pt x="95" y="0"/>
                    <a:pt x="119" y="0"/>
                  </a:cubicBezTo>
                  <a:cubicBezTo>
                    <a:pt x="143" y="0"/>
                    <a:pt x="163" y="19"/>
                    <a:pt x="163" y="43"/>
                  </a:cubicBezTo>
                  <a:cubicBezTo>
                    <a:pt x="163" y="51"/>
                    <a:pt x="161" y="58"/>
                    <a:pt x="158" y="64"/>
                  </a:cubicBezTo>
                  <a:cubicBezTo>
                    <a:pt x="154" y="70"/>
                    <a:pt x="150" y="75"/>
                    <a:pt x="144" y="79"/>
                  </a:cubicBezTo>
                  <a:cubicBezTo>
                    <a:pt x="147" y="86"/>
                    <a:pt x="164" y="96"/>
                    <a:pt x="162" y="123"/>
                  </a:cubicBezTo>
                  <a:cubicBezTo>
                    <a:pt x="161" y="134"/>
                    <a:pt x="156" y="145"/>
                    <a:pt x="146" y="155"/>
                  </a:cubicBezTo>
                  <a:cubicBezTo>
                    <a:pt x="140" y="161"/>
                    <a:pt x="132" y="166"/>
                    <a:pt x="121" y="169"/>
                  </a:cubicBezTo>
                  <a:cubicBezTo>
                    <a:pt x="111" y="172"/>
                    <a:pt x="99" y="174"/>
                    <a:pt x="85" y="174"/>
                  </a:cubicBezTo>
                  <a:cubicBezTo>
                    <a:pt x="36" y="174"/>
                    <a:pt x="14" y="152"/>
                    <a:pt x="5" y="127"/>
                  </a:cubicBezTo>
                  <a:cubicBezTo>
                    <a:pt x="1" y="115"/>
                    <a:pt x="0" y="102"/>
                    <a:pt x="1" y="91"/>
                  </a:cubicBezTo>
                  <a:cubicBezTo>
                    <a:pt x="1" y="80"/>
                    <a:pt x="4" y="70"/>
                    <a:pt x="7" y="65"/>
                  </a:cubicBezTo>
                  <a:cubicBezTo>
                    <a:pt x="10" y="59"/>
                    <a:pt x="15" y="56"/>
                    <a:pt x="20" y="58"/>
                  </a:cubicBezTo>
                  <a:cubicBezTo>
                    <a:pt x="26" y="60"/>
                    <a:pt x="29" y="64"/>
                    <a:pt x="33" y="68"/>
                  </a:cubicBezTo>
                  <a:cubicBezTo>
                    <a:pt x="38" y="75"/>
                    <a:pt x="44" y="82"/>
                    <a:pt x="67" y="83"/>
                  </a:cubicBezTo>
                  <a:close/>
                  <a:moveTo>
                    <a:pt x="90" y="91"/>
                  </a:moveTo>
                  <a:cubicBezTo>
                    <a:pt x="84" y="93"/>
                    <a:pt x="76" y="95"/>
                    <a:pt x="67" y="95"/>
                  </a:cubicBezTo>
                  <a:cubicBezTo>
                    <a:pt x="39" y="95"/>
                    <a:pt x="30" y="84"/>
                    <a:pt x="23" y="76"/>
                  </a:cubicBezTo>
                  <a:cubicBezTo>
                    <a:pt x="21" y="74"/>
                    <a:pt x="20" y="72"/>
                    <a:pt x="18" y="71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6" y="75"/>
                    <a:pt x="14" y="83"/>
                    <a:pt x="13" y="92"/>
                  </a:cubicBezTo>
                  <a:cubicBezTo>
                    <a:pt x="12" y="102"/>
                    <a:pt x="13" y="112"/>
                    <a:pt x="17" y="123"/>
                  </a:cubicBezTo>
                  <a:cubicBezTo>
                    <a:pt x="24" y="143"/>
                    <a:pt x="43" y="161"/>
                    <a:pt x="85" y="161"/>
                  </a:cubicBezTo>
                  <a:cubicBezTo>
                    <a:pt x="98" y="161"/>
                    <a:pt x="109" y="160"/>
                    <a:pt x="118" y="157"/>
                  </a:cubicBezTo>
                  <a:cubicBezTo>
                    <a:pt x="126" y="155"/>
                    <a:pt x="132" y="151"/>
                    <a:pt x="137" y="146"/>
                  </a:cubicBezTo>
                  <a:cubicBezTo>
                    <a:pt x="145" y="138"/>
                    <a:pt x="149" y="130"/>
                    <a:pt x="149" y="122"/>
                  </a:cubicBezTo>
                  <a:cubicBezTo>
                    <a:pt x="151" y="104"/>
                    <a:pt x="141" y="98"/>
                    <a:pt x="134" y="85"/>
                  </a:cubicBezTo>
                  <a:cubicBezTo>
                    <a:pt x="133" y="82"/>
                    <a:pt x="132" y="79"/>
                    <a:pt x="132" y="76"/>
                  </a:cubicBezTo>
                  <a:cubicBezTo>
                    <a:pt x="133" y="71"/>
                    <a:pt x="136" y="70"/>
                    <a:pt x="139" y="68"/>
                  </a:cubicBezTo>
                  <a:cubicBezTo>
                    <a:pt x="142" y="65"/>
                    <a:pt x="145" y="62"/>
                    <a:pt x="147" y="58"/>
                  </a:cubicBezTo>
                  <a:cubicBezTo>
                    <a:pt x="149" y="54"/>
                    <a:pt x="151" y="49"/>
                    <a:pt x="151" y="43"/>
                  </a:cubicBezTo>
                  <a:cubicBezTo>
                    <a:pt x="151" y="26"/>
                    <a:pt x="137" y="12"/>
                    <a:pt x="119" y="12"/>
                  </a:cubicBezTo>
                  <a:cubicBezTo>
                    <a:pt x="102" y="12"/>
                    <a:pt x="88" y="26"/>
                    <a:pt x="88" y="43"/>
                  </a:cubicBezTo>
                  <a:cubicBezTo>
                    <a:pt x="88" y="47"/>
                    <a:pt x="88" y="50"/>
                    <a:pt x="89" y="52"/>
                  </a:cubicBezTo>
                  <a:cubicBezTo>
                    <a:pt x="92" y="61"/>
                    <a:pt x="95" y="61"/>
                    <a:pt x="98" y="68"/>
                  </a:cubicBezTo>
                  <a:cubicBezTo>
                    <a:pt x="99" y="71"/>
                    <a:pt x="100" y="74"/>
                    <a:pt x="100" y="76"/>
                  </a:cubicBezTo>
                  <a:cubicBezTo>
                    <a:pt x="100" y="80"/>
                    <a:pt x="99" y="83"/>
                    <a:pt x="97" y="85"/>
                  </a:cubicBezTo>
                  <a:cubicBezTo>
                    <a:pt x="95" y="87"/>
                    <a:pt x="93" y="89"/>
                    <a:pt x="9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87"/>
            <p:cNvSpPr/>
            <p:nvPr/>
          </p:nvSpPr>
          <p:spPr bwMode="auto">
            <a:xfrm>
              <a:off x="5819776" y="4849813"/>
              <a:ext cx="146050" cy="168275"/>
            </a:xfrm>
            <a:custGeom>
              <a:avLst/>
              <a:gdLst>
                <a:gd name="T0" fmla="*/ 6 w 39"/>
                <a:gd name="T1" fmla="*/ 10 h 45"/>
                <a:gd name="T2" fmla="*/ 18 w 39"/>
                <a:gd name="T3" fmla="*/ 5 h 45"/>
                <a:gd name="T4" fmla="*/ 34 w 39"/>
                <a:gd name="T5" fmla="*/ 19 h 45"/>
                <a:gd name="T6" fmla="*/ 10 w 39"/>
                <a:gd name="T7" fmla="*/ 29 h 45"/>
                <a:gd name="T8" fmla="*/ 17 w 39"/>
                <a:gd name="T9" fmla="*/ 37 h 45"/>
                <a:gd name="T10" fmla="*/ 8 w 39"/>
                <a:gd name="T11" fmla="*/ 42 h 45"/>
                <a:gd name="T12" fmla="*/ 0 w 39"/>
                <a:gd name="T13" fmla="*/ 37 h 45"/>
                <a:gd name="T14" fmla="*/ 0 w 39"/>
                <a:gd name="T15" fmla="*/ 36 h 45"/>
                <a:gd name="T16" fmla="*/ 5 w 39"/>
                <a:gd name="T17" fmla="*/ 15 h 45"/>
                <a:gd name="T18" fmla="*/ 5 w 39"/>
                <a:gd name="T19" fmla="*/ 14 h 45"/>
                <a:gd name="T20" fmla="*/ 6 w 39"/>
                <a:gd name="T2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45">
                  <a:moveTo>
                    <a:pt x="6" y="10"/>
                  </a:moveTo>
                  <a:cubicBezTo>
                    <a:pt x="10" y="11"/>
                    <a:pt x="12" y="9"/>
                    <a:pt x="18" y="5"/>
                  </a:cubicBezTo>
                  <a:cubicBezTo>
                    <a:pt x="27" y="0"/>
                    <a:pt x="39" y="10"/>
                    <a:pt x="34" y="19"/>
                  </a:cubicBezTo>
                  <a:cubicBezTo>
                    <a:pt x="28" y="27"/>
                    <a:pt x="24" y="29"/>
                    <a:pt x="10" y="29"/>
                  </a:cubicBezTo>
                  <a:cubicBezTo>
                    <a:pt x="15" y="30"/>
                    <a:pt x="17" y="34"/>
                    <a:pt x="17" y="37"/>
                  </a:cubicBezTo>
                  <a:cubicBezTo>
                    <a:pt x="16" y="41"/>
                    <a:pt x="12" y="45"/>
                    <a:pt x="8" y="42"/>
                  </a:cubicBezTo>
                  <a:cubicBezTo>
                    <a:pt x="6" y="40"/>
                    <a:pt x="6" y="38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30"/>
                    <a:pt x="5" y="23"/>
                    <a:pt x="5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0"/>
                    <a:pt x="6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Oval 388"/>
            <p:cNvSpPr>
              <a:spLocks noChangeArrowheads="1"/>
            </p:cNvSpPr>
            <p:nvPr/>
          </p:nvSpPr>
          <p:spPr bwMode="auto">
            <a:xfrm>
              <a:off x="5710238" y="4852988"/>
              <a:ext cx="49213" cy="492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89"/>
            <p:cNvSpPr>
              <a:spLocks noEditPoints="1"/>
            </p:cNvSpPr>
            <p:nvPr/>
          </p:nvSpPr>
          <p:spPr bwMode="auto">
            <a:xfrm>
              <a:off x="5368926" y="5083175"/>
              <a:ext cx="280988" cy="198438"/>
            </a:xfrm>
            <a:custGeom>
              <a:avLst/>
              <a:gdLst>
                <a:gd name="T0" fmla="*/ 48 w 75"/>
                <a:gd name="T1" fmla="*/ 0 h 53"/>
                <a:gd name="T2" fmla="*/ 67 w 75"/>
                <a:gd name="T3" fmla="*/ 8 h 53"/>
                <a:gd name="T4" fmla="*/ 75 w 75"/>
                <a:gd name="T5" fmla="*/ 27 h 53"/>
                <a:gd name="T6" fmla="*/ 67 w 75"/>
                <a:gd name="T7" fmla="*/ 46 h 53"/>
                <a:gd name="T8" fmla="*/ 48 w 75"/>
                <a:gd name="T9" fmla="*/ 53 h 53"/>
                <a:gd name="T10" fmla="*/ 16 w 75"/>
                <a:gd name="T11" fmla="*/ 45 h 53"/>
                <a:gd name="T12" fmla="*/ 0 w 75"/>
                <a:gd name="T13" fmla="*/ 27 h 53"/>
                <a:gd name="T14" fmla="*/ 16 w 75"/>
                <a:gd name="T15" fmla="*/ 9 h 53"/>
                <a:gd name="T16" fmla="*/ 48 w 75"/>
                <a:gd name="T17" fmla="*/ 0 h 53"/>
                <a:gd name="T18" fmla="*/ 59 w 75"/>
                <a:gd name="T19" fmla="*/ 17 h 53"/>
                <a:gd name="T20" fmla="*/ 48 w 75"/>
                <a:gd name="T21" fmla="*/ 13 h 53"/>
                <a:gd name="T22" fmla="*/ 22 w 75"/>
                <a:gd name="T23" fmla="*/ 20 h 53"/>
                <a:gd name="T24" fmla="*/ 13 w 75"/>
                <a:gd name="T25" fmla="*/ 27 h 53"/>
                <a:gd name="T26" fmla="*/ 22 w 75"/>
                <a:gd name="T27" fmla="*/ 34 h 53"/>
                <a:gd name="T28" fmla="*/ 48 w 75"/>
                <a:gd name="T29" fmla="*/ 41 h 53"/>
                <a:gd name="T30" fmla="*/ 59 w 75"/>
                <a:gd name="T31" fmla="*/ 37 h 53"/>
                <a:gd name="T32" fmla="*/ 63 w 75"/>
                <a:gd name="T33" fmla="*/ 27 h 53"/>
                <a:gd name="T34" fmla="*/ 59 w 75"/>
                <a:gd name="T35" fmla="*/ 1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53">
                  <a:moveTo>
                    <a:pt x="48" y="0"/>
                  </a:moveTo>
                  <a:cubicBezTo>
                    <a:pt x="56" y="0"/>
                    <a:pt x="62" y="3"/>
                    <a:pt x="67" y="8"/>
                  </a:cubicBezTo>
                  <a:cubicBezTo>
                    <a:pt x="72" y="13"/>
                    <a:pt x="75" y="20"/>
                    <a:pt x="75" y="27"/>
                  </a:cubicBezTo>
                  <a:cubicBezTo>
                    <a:pt x="75" y="34"/>
                    <a:pt x="72" y="41"/>
                    <a:pt x="67" y="46"/>
                  </a:cubicBezTo>
                  <a:cubicBezTo>
                    <a:pt x="62" y="51"/>
                    <a:pt x="56" y="53"/>
                    <a:pt x="48" y="53"/>
                  </a:cubicBezTo>
                  <a:cubicBezTo>
                    <a:pt x="41" y="53"/>
                    <a:pt x="27" y="50"/>
                    <a:pt x="16" y="45"/>
                  </a:cubicBezTo>
                  <a:cubicBezTo>
                    <a:pt x="7" y="41"/>
                    <a:pt x="0" y="35"/>
                    <a:pt x="0" y="27"/>
                  </a:cubicBezTo>
                  <a:cubicBezTo>
                    <a:pt x="0" y="19"/>
                    <a:pt x="7" y="13"/>
                    <a:pt x="16" y="9"/>
                  </a:cubicBezTo>
                  <a:cubicBezTo>
                    <a:pt x="27" y="4"/>
                    <a:pt x="41" y="0"/>
                    <a:pt x="48" y="0"/>
                  </a:cubicBezTo>
                  <a:close/>
                  <a:moveTo>
                    <a:pt x="59" y="17"/>
                  </a:moveTo>
                  <a:cubicBezTo>
                    <a:pt x="56" y="14"/>
                    <a:pt x="52" y="13"/>
                    <a:pt x="48" y="13"/>
                  </a:cubicBezTo>
                  <a:cubicBezTo>
                    <a:pt x="42" y="13"/>
                    <a:pt x="30" y="15"/>
                    <a:pt x="22" y="20"/>
                  </a:cubicBezTo>
                  <a:cubicBezTo>
                    <a:pt x="16" y="22"/>
                    <a:pt x="13" y="25"/>
                    <a:pt x="13" y="27"/>
                  </a:cubicBezTo>
                  <a:cubicBezTo>
                    <a:pt x="13" y="29"/>
                    <a:pt x="16" y="32"/>
                    <a:pt x="22" y="34"/>
                  </a:cubicBezTo>
                  <a:cubicBezTo>
                    <a:pt x="30" y="38"/>
                    <a:pt x="42" y="41"/>
                    <a:pt x="48" y="41"/>
                  </a:cubicBezTo>
                  <a:cubicBezTo>
                    <a:pt x="52" y="41"/>
                    <a:pt x="56" y="40"/>
                    <a:pt x="59" y="37"/>
                  </a:cubicBezTo>
                  <a:cubicBezTo>
                    <a:pt x="62" y="34"/>
                    <a:pt x="63" y="31"/>
                    <a:pt x="63" y="27"/>
                  </a:cubicBezTo>
                  <a:cubicBezTo>
                    <a:pt x="63" y="23"/>
                    <a:pt x="62" y="19"/>
                    <a:pt x="5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矩形 26"/>
          <p:cNvSpPr/>
          <p:nvPr/>
        </p:nvSpPr>
        <p:spPr>
          <a:xfrm>
            <a:off x="1233376" y="1239408"/>
            <a:ext cx="18527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目 </a:t>
            </a:r>
            <a:r>
              <a:rPr lang="zh-CN" altLang="en-US" sz="2800" b="1" kern="100" dirty="0">
                <a:solidFill>
                  <a:srgbClr val="CA8E3B"/>
                </a:solidFill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录</a:t>
            </a:r>
            <a:endParaRPr lang="zh-CN" altLang="en-US" sz="2800" b="1" kern="100" dirty="0">
              <a:solidFill>
                <a:srgbClr val="CA8E3B"/>
              </a:solidFill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195275" y="1725486"/>
            <a:ext cx="19474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content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306907" y="5086049"/>
            <a:ext cx="4099451" cy="46037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活动内容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686876" y="5083514"/>
            <a:ext cx="620032" cy="494681"/>
            <a:chOff x="5248276" y="4756150"/>
            <a:chExt cx="717550" cy="652463"/>
          </a:xfrm>
          <a:solidFill>
            <a:srgbClr val="CA8E3B"/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1" name="Freeform 386"/>
            <p:cNvSpPr>
              <a:spLocks noEditPoints="1"/>
            </p:cNvSpPr>
            <p:nvPr/>
          </p:nvSpPr>
          <p:spPr bwMode="auto">
            <a:xfrm>
              <a:off x="5248276" y="4756150"/>
              <a:ext cx="615950" cy="652463"/>
            </a:xfrm>
            <a:custGeom>
              <a:avLst/>
              <a:gdLst>
                <a:gd name="T0" fmla="*/ 67 w 164"/>
                <a:gd name="T1" fmla="*/ 83 h 174"/>
                <a:gd name="T2" fmla="*/ 84 w 164"/>
                <a:gd name="T3" fmla="*/ 80 h 174"/>
                <a:gd name="T4" fmla="*/ 87 w 164"/>
                <a:gd name="T5" fmla="*/ 74 h 174"/>
                <a:gd name="T6" fmla="*/ 80 w 164"/>
                <a:gd name="T7" fmla="*/ 63 h 174"/>
                <a:gd name="T8" fmla="*/ 77 w 164"/>
                <a:gd name="T9" fmla="*/ 56 h 174"/>
                <a:gd name="T10" fmla="*/ 76 w 164"/>
                <a:gd name="T11" fmla="*/ 43 h 174"/>
                <a:gd name="T12" fmla="*/ 119 w 164"/>
                <a:gd name="T13" fmla="*/ 0 h 174"/>
                <a:gd name="T14" fmla="*/ 163 w 164"/>
                <a:gd name="T15" fmla="*/ 43 h 174"/>
                <a:gd name="T16" fmla="*/ 158 w 164"/>
                <a:gd name="T17" fmla="*/ 64 h 174"/>
                <a:gd name="T18" fmla="*/ 144 w 164"/>
                <a:gd name="T19" fmla="*/ 79 h 174"/>
                <a:gd name="T20" fmla="*/ 162 w 164"/>
                <a:gd name="T21" fmla="*/ 123 h 174"/>
                <a:gd name="T22" fmla="*/ 146 w 164"/>
                <a:gd name="T23" fmla="*/ 155 h 174"/>
                <a:gd name="T24" fmla="*/ 121 w 164"/>
                <a:gd name="T25" fmla="*/ 169 h 174"/>
                <a:gd name="T26" fmla="*/ 85 w 164"/>
                <a:gd name="T27" fmla="*/ 174 h 174"/>
                <a:gd name="T28" fmla="*/ 5 w 164"/>
                <a:gd name="T29" fmla="*/ 127 h 174"/>
                <a:gd name="T30" fmla="*/ 1 w 164"/>
                <a:gd name="T31" fmla="*/ 91 h 174"/>
                <a:gd name="T32" fmla="*/ 7 w 164"/>
                <a:gd name="T33" fmla="*/ 65 h 174"/>
                <a:gd name="T34" fmla="*/ 20 w 164"/>
                <a:gd name="T35" fmla="*/ 58 h 174"/>
                <a:gd name="T36" fmla="*/ 33 w 164"/>
                <a:gd name="T37" fmla="*/ 68 h 174"/>
                <a:gd name="T38" fmla="*/ 67 w 164"/>
                <a:gd name="T39" fmla="*/ 83 h 174"/>
                <a:gd name="T40" fmla="*/ 90 w 164"/>
                <a:gd name="T41" fmla="*/ 91 h 174"/>
                <a:gd name="T42" fmla="*/ 67 w 164"/>
                <a:gd name="T43" fmla="*/ 95 h 174"/>
                <a:gd name="T44" fmla="*/ 23 w 164"/>
                <a:gd name="T45" fmla="*/ 76 h 174"/>
                <a:gd name="T46" fmla="*/ 18 w 164"/>
                <a:gd name="T47" fmla="*/ 71 h 174"/>
                <a:gd name="T48" fmla="*/ 18 w 164"/>
                <a:gd name="T49" fmla="*/ 71 h 174"/>
                <a:gd name="T50" fmla="*/ 13 w 164"/>
                <a:gd name="T51" fmla="*/ 92 h 174"/>
                <a:gd name="T52" fmla="*/ 17 w 164"/>
                <a:gd name="T53" fmla="*/ 123 h 174"/>
                <a:gd name="T54" fmla="*/ 85 w 164"/>
                <a:gd name="T55" fmla="*/ 161 h 174"/>
                <a:gd name="T56" fmla="*/ 118 w 164"/>
                <a:gd name="T57" fmla="*/ 157 h 174"/>
                <a:gd name="T58" fmla="*/ 137 w 164"/>
                <a:gd name="T59" fmla="*/ 146 h 174"/>
                <a:gd name="T60" fmla="*/ 149 w 164"/>
                <a:gd name="T61" fmla="*/ 122 h 174"/>
                <a:gd name="T62" fmla="*/ 134 w 164"/>
                <a:gd name="T63" fmla="*/ 85 h 174"/>
                <a:gd name="T64" fmla="*/ 132 w 164"/>
                <a:gd name="T65" fmla="*/ 76 h 174"/>
                <a:gd name="T66" fmla="*/ 139 w 164"/>
                <a:gd name="T67" fmla="*/ 68 h 174"/>
                <a:gd name="T68" fmla="*/ 147 w 164"/>
                <a:gd name="T69" fmla="*/ 58 h 174"/>
                <a:gd name="T70" fmla="*/ 151 w 164"/>
                <a:gd name="T71" fmla="*/ 43 h 174"/>
                <a:gd name="T72" fmla="*/ 119 w 164"/>
                <a:gd name="T73" fmla="*/ 12 h 174"/>
                <a:gd name="T74" fmla="*/ 88 w 164"/>
                <a:gd name="T75" fmla="*/ 43 h 174"/>
                <a:gd name="T76" fmla="*/ 89 w 164"/>
                <a:gd name="T77" fmla="*/ 52 h 174"/>
                <a:gd name="T78" fmla="*/ 98 w 164"/>
                <a:gd name="T79" fmla="*/ 68 h 174"/>
                <a:gd name="T80" fmla="*/ 100 w 164"/>
                <a:gd name="T81" fmla="*/ 76 h 174"/>
                <a:gd name="T82" fmla="*/ 97 w 164"/>
                <a:gd name="T83" fmla="*/ 85 h 174"/>
                <a:gd name="T84" fmla="*/ 90 w 164"/>
                <a:gd name="T85" fmla="*/ 9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4" h="174">
                  <a:moveTo>
                    <a:pt x="67" y="83"/>
                  </a:moveTo>
                  <a:cubicBezTo>
                    <a:pt x="74" y="83"/>
                    <a:pt x="80" y="82"/>
                    <a:pt x="84" y="80"/>
                  </a:cubicBezTo>
                  <a:cubicBezTo>
                    <a:pt x="87" y="78"/>
                    <a:pt x="89" y="77"/>
                    <a:pt x="87" y="74"/>
                  </a:cubicBezTo>
                  <a:cubicBezTo>
                    <a:pt x="86" y="70"/>
                    <a:pt x="82" y="67"/>
                    <a:pt x="80" y="63"/>
                  </a:cubicBezTo>
                  <a:cubicBezTo>
                    <a:pt x="79" y="61"/>
                    <a:pt x="78" y="58"/>
                    <a:pt x="77" y="56"/>
                  </a:cubicBezTo>
                  <a:cubicBezTo>
                    <a:pt x="76" y="52"/>
                    <a:pt x="76" y="48"/>
                    <a:pt x="76" y="43"/>
                  </a:cubicBezTo>
                  <a:cubicBezTo>
                    <a:pt x="76" y="19"/>
                    <a:pt x="95" y="0"/>
                    <a:pt x="119" y="0"/>
                  </a:cubicBezTo>
                  <a:cubicBezTo>
                    <a:pt x="143" y="0"/>
                    <a:pt x="163" y="19"/>
                    <a:pt x="163" y="43"/>
                  </a:cubicBezTo>
                  <a:cubicBezTo>
                    <a:pt x="163" y="51"/>
                    <a:pt x="161" y="58"/>
                    <a:pt x="158" y="64"/>
                  </a:cubicBezTo>
                  <a:cubicBezTo>
                    <a:pt x="154" y="70"/>
                    <a:pt x="150" y="75"/>
                    <a:pt x="144" y="79"/>
                  </a:cubicBezTo>
                  <a:cubicBezTo>
                    <a:pt x="147" y="86"/>
                    <a:pt x="164" y="96"/>
                    <a:pt x="162" y="123"/>
                  </a:cubicBezTo>
                  <a:cubicBezTo>
                    <a:pt x="161" y="134"/>
                    <a:pt x="156" y="145"/>
                    <a:pt x="146" y="155"/>
                  </a:cubicBezTo>
                  <a:cubicBezTo>
                    <a:pt x="140" y="161"/>
                    <a:pt x="132" y="166"/>
                    <a:pt x="121" y="169"/>
                  </a:cubicBezTo>
                  <a:cubicBezTo>
                    <a:pt x="111" y="172"/>
                    <a:pt x="99" y="174"/>
                    <a:pt x="85" y="174"/>
                  </a:cubicBezTo>
                  <a:cubicBezTo>
                    <a:pt x="36" y="174"/>
                    <a:pt x="14" y="152"/>
                    <a:pt x="5" y="127"/>
                  </a:cubicBezTo>
                  <a:cubicBezTo>
                    <a:pt x="1" y="115"/>
                    <a:pt x="0" y="102"/>
                    <a:pt x="1" y="91"/>
                  </a:cubicBezTo>
                  <a:cubicBezTo>
                    <a:pt x="1" y="80"/>
                    <a:pt x="4" y="70"/>
                    <a:pt x="7" y="65"/>
                  </a:cubicBezTo>
                  <a:cubicBezTo>
                    <a:pt x="10" y="59"/>
                    <a:pt x="15" y="56"/>
                    <a:pt x="20" y="58"/>
                  </a:cubicBezTo>
                  <a:cubicBezTo>
                    <a:pt x="26" y="60"/>
                    <a:pt x="29" y="64"/>
                    <a:pt x="33" y="68"/>
                  </a:cubicBezTo>
                  <a:cubicBezTo>
                    <a:pt x="38" y="75"/>
                    <a:pt x="44" y="82"/>
                    <a:pt x="67" y="83"/>
                  </a:cubicBezTo>
                  <a:close/>
                  <a:moveTo>
                    <a:pt x="90" y="91"/>
                  </a:moveTo>
                  <a:cubicBezTo>
                    <a:pt x="84" y="93"/>
                    <a:pt x="76" y="95"/>
                    <a:pt x="67" y="95"/>
                  </a:cubicBezTo>
                  <a:cubicBezTo>
                    <a:pt x="39" y="95"/>
                    <a:pt x="30" y="84"/>
                    <a:pt x="23" y="76"/>
                  </a:cubicBezTo>
                  <a:cubicBezTo>
                    <a:pt x="21" y="74"/>
                    <a:pt x="20" y="72"/>
                    <a:pt x="18" y="71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6" y="75"/>
                    <a:pt x="14" y="83"/>
                    <a:pt x="13" y="92"/>
                  </a:cubicBezTo>
                  <a:cubicBezTo>
                    <a:pt x="12" y="102"/>
                    <a:pt x="13" y="112"/>
                    <a:pt x="17" y="123"/>
                  </a:cubicBezTo>
                  <a:cubicBezTo>
                    <a:pt x="24" y="143"/>
                    <a:pt x="43" y="161"/>
                    <a:pt x="85" y="161"/>
                  </a:cubicBezTo>
                  <a:cubicBezTo>
                    <a:pt x="98" y="161"/>
                    <a:pt x="109" y="160"/>
                    <a:pt x="118" y="157"/>
                  </a:cubicBezTo>
                  <a:cubicBezTo>
                    <a:pt x="126" y="155"/>
                    <a:pt x="132" y="151"/>
                    <a:pt x="137" y="146"/>
                  </a:cubicBezTo>
                  <a:cubicBezTo>
                    <a:pt x="145" y="138"/>
                    <a:pt x="149" y="130"/>
                    <a:pt x="149" y="122"/>
                  </a:cubicBezTo>
                  <a:cubicBezTo>
                    <a:pt x="151" y="104"/>
                    <a:pt x="141" y="98"/>
                    <a:pt x="134" y="85"/>
                  </a:cubicBezTo>
                  <a:cubicBezTo>
                    <a:pt x="133" y="82"/>
                    <a:pt x="132" y="79"/>
                    <a:pt x="132" y="76"/>
                  </a:cubicBezTo>
                  <a:cubicBezTo>
                    <a:pt x="133" y="71"/>
                    <a:pt x="136" y="70"/>
                    <a:pt x="139" y="68"/>
                  </a:cubicBezTo>
                  <a:cubicBezTo>
                    <a:pt x="142" y="65"/>
                    <a:pt x="145" y="62"/>
                    <a:pt x="147" y="58"/>
                  </a:cubicBezTo>
                  <a:cubicBezTo>
                    <a:pt x="149" y="54"/>
                    <a:pt x="151" y="49"/>
                    <a:pt x="151" y="43"/>
                  </a:cubicBezTo>
                  <a:cubicBezTo>
                    <a:pt x="151" y="26"/>
                    <a:pt x="137" y="12"/>
                    <a:pt x="119" y="12"/>
                  </a:cubicBezTo>
                  <a:cubicBezTo>
                    <a:pt x="102" y="12"/>
                    <a:pt x="88" y="26"/>
                    <a:pt x="88" y="43"/>
                  </a:cubicBezTo>
                  <a:cubicBezTo>
                    <a:pt x="88" y="47"/>
                    <a:pt x="88" y="50"/>
                    <a:pt x="89" y="52"/>
                  </a:cubicBezTo>
                  <a:cubicBezTo>
                    <a:pt x="92" y="61"/>
                    <a:pt x="95" y="61"/>
                    <a:pt x="98" y="68"/>
                  </a:cubicBezTo>
                  <a:cubicBezTo>
                    <a:pt x="99" y="71"/>
                    <a:pt x="100" y="74"/>
                    <a:pt x="100" y="76"/>
                  </a:cubicBezTo>
                  <a:cubicBezTo>
                    <a:pt x="100" y="80"/>
                    <a:pt x="99" y="83"/>
                    <a:pt x="97" y="85"/>
                  </a:cubicBezTo>
                  <a:cubicBezTo>
                    <a:pt x="95" y="87"/>
                    <a:pt x="93" y="89"/>
                    <a:pt x="9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2" name="Freeform 387"/>
            <p:cNvSpPr/>
            <p:nvPr/>
          </p:nvSpPr>
          <p:spPr bwMode="auto">
            <a:xfrm>
              <a:off x="5819776" y="4849813"/>
              <a:ext cx="146050" cy="168275"/>
            </a:xfrm>
            <a:custGeom>
              <a:avLst/>
              <a:gdLst>
                <a:gd name="T0" fmla="*/ 6 w 39"/>
                <a:gd name="T1" fmla="*/ 10 h 45"/>
                <a:gd name="T2" fmla="*/ 18 w 39"/>
                <a:gd name="T3" fmla="*/ 5 h 45"/>
                <a:gd name="T4" fmla="*/ 34 w 39"/>
                <a:gd name="T5" fmla="*/ 19 h 45"/>
                <a:gd name="T6" fmla="*/ 10 w 39"/>
                <a:gd name="T7" fmla="*/ 29 h 45"/>
                <a:gd name="T8" fmla="*/ 17 w 39"/>
                <a:gd name="T9" fmla="*/ 37 h 45"/>
                <a:gd name="T10" fmla="*/ 8 w 39"/>
                <a:gd name="T11" fmla="*/ 42 h 45"/>
                <a:gd name="T12" fmla="*/ 0 w 39"/>
                <a:gd name="T13" fmla="*/ 37 h 45"/>
                <a:gd name="T14" fmla="*/ 0 w 39"/>
                <a:gd name="T15" fmla="*/ 36 h 45"/>
                <a:gd name="T16" fmla="*/ 5 w 39"/>
                <a:gd name="T17" fmla="*/ 15 h 45"/>
                <a:gd name="T18" fmla="*/ 5 w 39"/>
                <a:gd name="T19" fmla="*/ 14 h 45"/>
                <a:gd name="T20" fmla="*/ 6 w 39"/>
                <a:gd name="T2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45">
                  <a:moveTo>
                    <a:pt x="6" y="10"/>
                  </a:moveTo>
                  <a:cubicBezTo>
                    <a:pt x="10" y="11"/>
                    <a:pt x="12" y="9"/>
                    <a:pt x="18" y="5"/>
                  </a:cubicBezTo>
                  <a:cubicBezTo>
                    <a:pt x="27" y="0"/>
                    <a:pt x="39" y="10"/>
                    <a:pt x="34" y="19"/>
                  </a:cubicBezTo>
                  <a:cubicBezTo>
                    <a:pt x="28" y="27"/>
                    <a:pt x="24" y="29"/>
                    <a:pt x="10" y="29"/>
                  </a:cubicBezTo>
                  <a:cubicBezTo>
                    <a:pt x="15" y="30"/>
                    <a:pt x="17" y="34"/>
                    <a:pt x="17" y="37"/>
                  </a:cubicBezTo>
                  <a:cubicBezTo>
                    <a:pt x="16" y="41"/>
                    <a:pt x="12" y="45"/>
                    <a:pt x="8" y="42"/>
                  </a:cubicBezTo>
                  <a:cubicBezTo>
                    <a:pt x="6" y="40"/>
                    <a:pt x="6" y="38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30"/>
                    <a:pt x="5" y="23"/>
                    <a:pt x="5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0"/>
                    <a:pt x="6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3" name="Oval 388"/>
            <p:cNvSpPr>
              <a:spLocks noChangeArrowheads="1"/>
            </p:cNvSpPr>
            <p:nvPr/>
          </p:nvSpPr>
          <p:spPr bwMode="auto">
            <a:xfrm>
              <a:off x="5710238" y="4852988"/>
              <a:ext cx="49213" cy="492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4" name="Freeform 389"/>
            <p:cNvSpPr>
              <a:spLocks noEditPoints="1"/>
            </p:cNvSpPr>
            <p:nvPr/>
          </p:nvSpPr>
          <p:spPr bwMode="auto">
            <a:xfrm>
              <a:off x="5368926" y="5083175"/>
              <a:ext cx="280988" cy="198438"/>
            </a:xfrm>
            <a:custGeom>
              <a:avLst/>
              <a:gdLst>
                <a:gd name="T0" fmla="*/ 48 w 75"/>
                <a:gd name="T1" fmla="*/ 0 h 53"/>
                <a:gd name="T2" fmla="*/ 67 w 75"/>
                <a:gd name="T3" fmla="*/ 8 h 53"/>
                <a:gd name="T4" fmla="*/ 75 w 75"/>
                <a:gd name="T5" fmla="*/ 27 h 53"/>
                <a:gd name="T6" fmla="*/ 67 w 75"/>
                <a:gd name="T7" fmla="*/ 46 h 53"/>
                <a:gd name="T8" fmla="*/ 48 w 75"/>
                <a:gd name="T9" fmla="*/ 53 h 53"/>
                <a:gd name="T10" fmla="*/ 16 w 75"/>
                <a:gd name="T11" fmla="*/ 45 h 53"/>
                <a:gd name="T12" fmla="*/ 0 w 75"/>
                <a:gd name="T13" fmla="*/ 27 h 53"/>
                <a:gd name="T14" fmla="*/ 16 w 75"/>
                <a:gd name="T15" fmla="*/ 9 h 53"/>
                <a:gd name="T16" fmla="*/ 48 w 75"/>
                <a:gd name="T17" fmla="*/ 0 h 53"/>
                <a:gd name="T18" fmla="*/ 59 w 75"/>
                <a:gd name="T19" fmla="*/ 17 h 53"/>
                <a:gd name="T20" fmla="*/ 48 w 75"/>
                <a:gd name="T21" fmla="*/ 13 h 53"/>
                <a:gd name="T22" fmla="*/ 22 w 75"/>
                <a:gd name="T23" fmla="*/ 20 h 53"/>
                <a:gd name="T24" fmla="*/ 13 w 75"/>
                <a:gd name="T25" fmla="*/ 27 h 53"/>
                <a:gd name="T26" fmla="*/ 22 w 75"/>
                <a:gd name="T27" fmla="*/ 34 h 53"/>
                <a:gd name="T28" fmla="*/ 48 w 75"/>
                <a:gd name="T29" fmla="*/ 41 h 53"/>
                <a:gd name="T30" fmla="*/ 59 w 75"/>
                <a:gd name="T31" fmla="*/ 37 h 53"/>
                <a:gd name="T32" fmla="*/ 63 w 75"/>
                <a:gd name="T33" fmla="*/ 27 h 53"/>
                <a:gd name="T34" fmla="*/ 59 w 75"/>
                <a:gd name="T35" fmla="*/ 1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53">
                  <a:moveTo>
                    <a:pt x="48" y="0"/>
                  </a:moveTo>
                  <a:cubicBezTo>
                    <a:pt x="56" y="0"/>
                    <a:pt x="62" y="3"/>
                    <a:pt x="67" y="8"/>
                  </a:cubicBezTo>
                  <a:cubicBezTo>
                    <a:pt x="72" y="13"/>
                    <a:pt x="75" y="20"/>
                    <a:pt x="75" y="27"/>
                  </a:cubicBezTo>
                  <a:cubicBezTo>
                    <a:pt x="75" y="34"/>
                    <a:pt x="72" y="41"/>
                    <a:pt x="67" y="46"/>
                  </a:cubicBezTo>
                  <a:cubicBezTo>
                    <a:pt x="62" y="51"/>
                    <a:pt x="56" y="53"/>
                    <a:pt x="48" y="53"/>
                  </a:cubicBezTo>
                  <a:cubicBezTo>
                    <a:pt x="41" y="53"/>
                    <a:pt x="27" y="50"/>
                    <a:pt x="16" y="45"/>
                  </a:cubicBezTo>
                  <a:cubicBezTo>
                    <a:pt x="7" y="41"/>
                    <a:pt x="0" y="35"/>
                    <a:pt x="0" y="27"/>
                  </a:cubicBezTo>
                  <a:cubicBezTo>
                    <a:pt x="0" y="19"/>
                    <a:pt x="7" y="13"/>
                    <a:pt x="16" y="9"/>
                  </a:cubicBezTo>
                  <a:cubicBezTo>
                    <a:pt x="27" y="4"/>
                    <a:pt x="41" y="0"/>
                    <a:pt x="48" y="0"/>
                  </a:cubicBezTo>
                  <a:close/>
                  <a:moveTo>
                    <a:pt x="59" y="17"/>
                  </a:moveTo>
                  <a:cubicBezTo>
                    <a:pt x="56" y="14"/>
                    <a:pt x="52" y="13"/>
                    <a:pt x="48" y="13"/>
                  </a:cubicBezTo>
                  <a:cubicBezTo>
                    <a:pt x="42" y="13"/>
                    <a:pt x="30" y="15"/>
                    <a:pt x="22" y="20"/>
                  </a:cubicBezTo>
                  <a:cubicBezTo>
                    <a:pt x="16" y="22"/>
                    <a:pt x="13" y="25"/>
                    <a:pt x="13" y="27"/>
                  </a:cubicBezTo>
                  <a:cubicBezTo>
                    <a:pt x="13" y="29"/>
                    <a:pt x="16" y="32"/>
                    <a:pt x="22" y="34"/>
                  </a:cubicBezTo>
                  <a:cubicBezTo>
                    <a:pt x="30" y="38"/>
                    <a:pt x="42" y="41"/>
                    <a:pt x="48" y="41"/>
                  </a:cubicBezTo>
                  <a:cubicBezTo>
                    <a:pt x="52" y="41"/>
                    <a:pt x="56" y="40"/>
                    <a:pt x="59" y="37"/>
                  </a:cubicBezTo>
                  <a:cubicBezTo>
                    <a:pt x="62" y="34"/>
                    <a:pt x="63" y="31"/>
                    <a:pt x="63" y="27"/>
                  </a:cubicBezTo>
                  <a:cubicBezTo>
                    <a:pt x="63" y="23"/>
                    <a:pt x="62" y="19"/>
                    <a:pt x="5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" y="1080770"/>
            <a:ext cx="929005" cy="112522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050665" y="2369820"/>
            <a:ext cx="678751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457200" algn="l" defTabSz="9144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00" cap="none" spc="0" normalizeH="0" baseline="0" dirty="0">
                <a:solidFill>
                  <a:srgbClr val="CA8E3B"/>
                </a:solidFill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父亲的角色在孩子成长的道路上有着不可缺少的作用，在现代家庭中，爸爸在孩子心中们心中的形象是威严的，孩子们与爸爸交流接触的机会其少，借父亲节之际，通过“老爸、我爱你”活动，让孩子们感受父爱，感恩父亲，让父亲充分展现出他们力量、温柔、细腻的一面，满足父亲与孩子充分嬉戏的愿望。</a:t>
            </a:r>
            <a:endParaRPr kumimoji="0" lang="zh-CN" altLang="en-US" b="1" i="0" u="none" strike="noStrike" kern="100" cap="none" spc="0" normalizeH="0" baseline="0" dirty="0">
              <a:solidFill>
                <a:srgbClr val="CA8E3B"/>
              </a:solidFill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74365" y="1487170"/>
            <a:ext cx="2652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方正少儿简体" panose="02000000000000000000" charset="-122"/>
                <a:ea typeface="方正少儿简体" panose="02000000000000000000" charset="-122"/>
              </a:rPr>
              <a:t>活动设计思路</a:t>
            </a:r>
            <a:endParaRPr lang="zh-CN" altLang="en-US" sz="2800">
              <a:latin typeface="方正少儿简体" panose="02000000000000000000" charset="-122"/>
              <a:ea typeface="方正少儿简体" panose="02000000000000000000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75" y="979805"/>
            <a:ext cx="3729990" cy="4908550"/>
          </a:xfrm>
          <a:prstGeom prst="rect">
            <a:avLst/>
          </a:prstGeom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49312" y="2197072"/>
            <a:ext cx="3305173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0" lang="en-US" altLang="zh-CN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、通过亲子游戏给父子提供交流的机会，增进父子、父女间的感情。</a:t>
            </a:r>
            <a:endParaRPr kumimoji="0" lang="zh-CN" altLang="en-US" sz="1600" b="1" i="0" u="none" strike="noStrike" kern="10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49311" y="4201875"/>
            <a:ext cx="3305174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0" lang="en-US" altLang="zh-CN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3</a:t>
            </a:r>
            <a:r>
              <a:rPr kumimoji="0" lang="zh-CN" altLang="en-US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、通过亲子游戏增进孩子与父亲间的感情，让爸爸明白自己在孩子们心目中的位置。</a:t>
            </a:r>
            <a:endParaRPr kumimoji="0" lang="zh-CN" altLang="en-US" sz="1600" b="1" i="0" u="none" strike="noStrike" kern="10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37515" y="2197044"/>
            <a:ext cx="3305173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0" lang="en-US" altLang="zh-CN" sz="1600" b="1" i="0" u="none" strike="noStrike" kern="100" cap="none" spc="0" normalizeH="0" baseline="0" dirty="0">
                <a:solidFill>
                  <a:srgbClr val="CA8E3B"/>
                </a:solidFill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zh-CN" altLang="en-US" sz="1600" b="1" i="0" u="none" strike="noStrike" kern="100" cap="none" spc="0" normalizeH="0" baseline="0" dirty="0">
                <a:solidFill>
                  <a:srgbClr val="CA8E3B"/>
                </a:solidFill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、通过亲子游戏给父子提供交流的机会，增进父子、父女间的感情。</a:t>
            </a:r>
            <a:endParaRPr kumimoji="0" lang="zh-CN" altLang="en-US" sz="1600" b="1" i="0" u="none" strike="noStrike" kern="100" cap="none" spc="0" normalizeH="0" baseline="0" dirty="0">
              <a:solidFill>
                <a:srgbClr val="CA8E3B"/>
              </a:solidFill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7514" y="4201847"/>
            <a:ext cx="3305174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0" lang="en-US" altLang="zh-CN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4</a:t>
            </a:r>
            <a:r>
              <a:rPr kumimoji="0" lang="zh-CN" altLang="en-US" sz="1600" b="1" i="0" u="none" strike="noStrike" kern="100" cap="none" spc="0" normalizeH="0" baseline="0" noProof="0" dirty="0">
                <a:ln>
                  <a:noFill/>
                </a:ln>
                <a:solidFill>
                  <a:srgbClr val="CA8E3B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、在繁忙的工作之余留点时间陪伴孩子，少点应酬，多享天伦，让孩子在成长的过程中留下更多美好的回忆。</a:t>
            </a:r>
            <a:endParaRPr kumimoji="0" lang="zh-CN" altLang="en-US" sz="1600" b="1" i="0" u="none" strike="noStrike" kern="100" cap="none" spc="0" normalizeH="0" baseline="0" noProof="0" dirty="0">
              <a:ln>
                <a:noFill/>
              </a:ln>
              <a:solidFill>
                <a:srgbClr val="CA8E3B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43330" y="482600"/>
            <a:ext cx="2652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方正少儿简体" panose="02000000000000000000" charset="-122"/>
                <a:ea typeface="方正少儿简体" panose="02000000000000000000" charset="-122"/>
              </a:rPr>
              <a:t>活动目标</a:t>
            </a:r>
            <a:endParaRPr lang="zh-CN" altLang="en-US" sz="2800">
              <a:latin typeface="方正少儿简体" panose="02000000000000000000" charset="-122"/>
              <a:ea typeface="方正少儿简体" panose="020000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4" r="5299"/>
          <a:stretch>
            <a:fillRect/>
          </a:stretch>
        </p:blipFill>
        <p:spPr>
          <a:xfrm>
            <a:off x="4528820" y="2212340"/>
            <a:ext cx="3134360" cy="244284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80975"/>
            <a:ext cx="929005" cy="112522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24" y="1905000"/>
            <a:ext cx="3966971" cy="478029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9" name="矩形 18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81760" y="482600"/>
            <a:ext cx="2652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方正少儿简体" panose="02000000000000000000" charset="-122"/>
                <a:ea typeface="方正少儿简体" panose="02000000000000000000" charset="-122"/>
              </a:rPr>
              <a:t>活动流程</a:t>
            </a:r>
            <a:endParaRPr lang="zh-CN" altLang="en-US" sz="2800">
              <a:latin typeface="方正少儿简体" panose="02000000000000000000" charset="-122"/>
              <a:ea typeface="方正少儿简体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80975"/>
            <a:ext cx="929005" cy="1125220"/>
          </a:xfrm>
          <a:prstGeom prst="rect">
            <a:avLst/>
          </a:prstGeom>
          <a:effectLst/>
        </p:spPr>
      </p:pic>
      <p:sp>
        <p:nvSpPr>
          <p:cNvPr id="6" name="文本框 5"/>
          <p:cNvSpPr txBox="1"/>
          <p:nvPr/>
        </p:nvSpPr>
        <p:spPr>
          <a:xfrm>
            <a:off x="4537075" y="2002790"/>
            <a:ext cx="701992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buNone/>
            </a:pPr>
            <a:r>
              <a:rPr lang="en-US" altLang="zh-CN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lt"/>
              </a:rPr>
              <a:t>1</a:t>
            </a:r>
            <a:r>
              <a:rPr lang="zh-CN" altLang="en-US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lt"/>
              </a:rPr>
              <a:t>、8:45-9:00 来园班级强调安全事项</a:t>
            </a:r>
            <a:endParaRPr lang="zh-CN" altLang="en-US" b="1">
              <a:solidFill>
                <a:schemeClr val="tx1"/>
              </a:solidFill>
              <a:latin typeface="方正少儿简体" panose="02000000000000000000" charset="-122"/>
              <a:ea typeface="方正少儿简体" panose="02000000000000000000" charset="-122"/>
              <a:cs typeface="方正少儿简体" panose="02000000000000000000" charset="-122"/>
              <a:sym typeface="+mn-lt"/>
            </a:endParaRPr>
          </a:p>
          <a:p>
            <a:pPr marL="0" marR="0" lvl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buNone/>
            </a:pPr>
            <a:endParaRPr lang="zh-CN" altLang="en-US" b="1">
              <a:solidFill>
                <a:schemeClr val="tx1"/>
              </a:solidFill>
              <a:latin typeface="方正少儿简体" panose="02000000000000000000" charset="-122"/>
              <a:ea typeface="方正少儿简体" panose="02000000000000000000" charset="-122"/>
              <a:cs typeface="方正少儿简体" panose="02000000000000000000" charset="-122"/>
              <a:sym typeface="+mn-lt"/>
            </a:endParaRPr>
          </a:p>
          <a:p>
            <a:pPr marL="0" marR="0" lvl="0" algn="l" rtl="0" eaLnBrk="1" fontAlgn="auto" latinLnBrk="0" hangingPunct="1">
              <a:lnSpc>
                <a:spcPct val="200000"/>
              </a:lnSpc>
              <a:buNone/>
            </a:pPr>
            <a:r>
              <a:rPr lang="en-US" altLang="zh-CN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lt"/>
              </a:rPr>
              <a:t>2</a:t>
            </a:r>
            <a:r>
              <a:rPr lang="zh-CN" altLang="en-US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lt"/>
              </a:rPr>
              <a:t>、</a:t>
            </a:r>
            <a:r>
              <a:rPr lang="zh-CN" altLang="en-US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ea"/>
              </a:rPr>
              <a:t>9:00-10:30游园会开始（班级错开轮流进行游园活动，避免拥挤）</a:t>
            </a:r>
            <a:endParaRPr lang="zh-CN" altLang="en-US" b="1">
              <a:solidFill>
                <a:schemeClr val="tx1"/>
              </a:solidFill>
              <a:latin typeface="方正少儿简体" panose="02000000000000000000" charset="-122"/>
              <a:ea typeface="方正少儿简体" panose="02000000000000000000" charset="-122"/>
              <a:cs typeface="方正少儿简体" panose="02000000000000000000" charset="-122"/>
              <a:sym typeface="+mn-ea"/>
            </a:endParaRPr>
          </a:p>
          <a:p>
            <a:pPr marL="0" marR="0" lvl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buNone/>
            </a:pPr>
            <a:endParaRPr lang="zh-CN" altLang="en-US" b="1">
              <a:solidFill>
                <a:schemeClr val="tx1"/>
              </a:solidFill>
              <a:latin typeface="方正少儿简体" panose="02000000000000000000" charset="-122"/>
              <a:ea typeface="方正少儿简体" panose="02000000000000000000" charset="-122"/>
              <a:cs typeface="方正少儿简体" panose="02000000000000000000" charset="-122"/>
              <a:sym typeface="+mn-ea"/>
            </a:endParaRPr>
          </a:p>
          <a:p>
            <a:pPr marL="0" marR="0" lvl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buNone/>
            </a:pPr>
            <a:r>
              <a:rPr lang="en-US" altLang="zh-CN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ea"/>
              </a:rPr>
              <a:t>3</a:t>
            </a:r>
            <a:r>
              <a:rPr lang="zh-CN" altLang="en-US" b="1">
                <a:solidFill>
                  <a:schemeClr val="tx1"/>
                </a:solidFill>
                <a:latin typeface="方正少儿简体" panose="02000000000000000000" charset="-122"/>
                <a:ea typeface="方正少儿简体" panose="02000000000000000000" charset="-122"/>
                <a:cs typeface="方正少儿简体" panose="02000000000000000000" charset="-122"/>
                <a:sym typeface="+mn-ea"/>
              </a:rPr>
              <a:t>、10:30-11:00整理物料</a:t>
            </a:r>
            <a:endParaRPr lang="zh-CN" altLang="en-US" b="1">
              <a:solidFill>
                <a:schemeClr val="tx1"/>
              </a:solidFill>
              <a:latin typeface="方正少儿简体" panose="02000000000000000000" charset="-122"/>
              <a:ea typeface="方正少儿简体" panose="02000000000000000000" charset="-122"/>
              <a:cs typeface="方正少儿简体" panose="020000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78" r="12420"/>
          <a:stretch>
            <a:fillRect/>
          </a:stretch>
        </p:blipFill>
        <p:spPr>
          <a:xfrm>
            <a:off x="9515857" y="2841911"/>
            <a:ext cx="2551416" cy="3835114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983615" y="1407795"/>
          <a:ext cx="8532495" cy="283146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844165"/>
                <a:gridCol w="2844165"/>
                <a:gridCol w="2844165"/>
              </a:tblGrid>
              <a:tr h="545465">
                <a:tc>
                  <a:txBody>
                    <a:bodyPr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zh-CN" altLang="en-US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序号</a:t>
                      </a: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zh-CN" altLang="en-US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活动内容</a:t>
                      </a: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zh-CN" altLang="en-US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场地安排</a:t>
                      </a: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1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2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3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4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5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方正少儿简体" panose="02000000000000000000" charset="-122"/>
                          <a:ea typeface="方正少儿简体" panose="02000000000000000000" charset="-122"/>
                        </a:rPr>
                        <a:t>6</a:t>
                      </a:r>
                      <a:endParaRPr lang="en-US" altLang="zh-CN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方正少儿简体" panose="02000000000000000000" charset="-122"/>
                        <a:ea typeface="方正少儿简体" panose="020000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80975"/>
            <a:ext cx="929005" cy="1125220"/>
          </a:xfrm>
          <a:prstGeom prst="rect">
            <a:avLst/>
          </a:prstGeom>
          <a:effectLst/>
        </p:spPr>
      </p:pic>
      <p:sp>
        <p:nvSpPr>
          <p:cNvPr id="4" name="文本框 3"/>
          <p:cNvSpPr txBox="1"/>
          <p:nvPr/>
        </p:nvSpPr>
        <p:spPr>
          <a:xfrm>
            <a:off x="1381760" y="482600"/>
            <a:ext cx="2652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方正少儿简体" panose="02000000000000000000" charset="-122"/>
                <a:ea typeface="方正少儿简体" panose="02000000000000000000" charset="-122"/>
              </a:rPr>
              <a:t>活动内容</a:t>
            </a:r>
            <a:endParaRPr lang="zh-CN" altLang="en-US" sz="2800">
              <a:latin typeface="方正少儿简体" panose="02000000000000000000" charset="-122"/>
              <a:ea typeface="方正少儿简体" panose="020000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46820" y="4453890"/>
            <a:ext cx="3145155" cy="22326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36" name="矩形 35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65150" y="1726565"/>
            <a:ext cx="598995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活动名称：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舞狮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活动人数：年级分批进行观看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活动目的：观赏，民俗认知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活动时间：15-20分钟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活动适合对象：全年龄段的幼儿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活动规则：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1、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每场表演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5-10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分钟</a:t>
            </a:r>
            <a:endParaRPr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2、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每次出场可在一个半小时内分别演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3-4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次</a:t>
            </a:r>
            <a:endParaRPr lang="zh-CN" altLang="en-US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228600">
              <a:lnSpc>
                <a:spcPct val="150000"/>
              </a:lnSpc>
            </a:pP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、安排可以早上迎接两次，统一观看两次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35" y="2160270"/>
            <a:ext cx="3824605" cy="2547620"/>
          </a:xfrm>
          <a:prstGeom prst="round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988686"/>
            <a:ext cx="5041402" cy="504140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00025" y="180975"/>
            <a:ext cx="11791950" cy="6505575"/>
          </a:xfrm>
          <a:prstGeom prst="rect">
            <a:avLst/>
          </a:prstGeom>
          <a:noFill/>
          <a:ln>
            <a:solidFill>
              <a:srgbClr val="CA8E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98057">
            <a:off x="4895589" y="2278479"/>
            <a:ext cx="5725518" cy="205608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0" y="5041883"/>
            <a:ext cx="1604871" cy="16048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540</Words>
  <Application>WPS 演示</Application>
  <PresentationFormat>宽屏</PresentationFormat>
  <Paragraphs>66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宋体</vt:lpstr>
      <vt:lpstr>Wingdings</vt:lpstr>
      <vt:lpstr>幼圆</vt:lpstr>
      <vt:lpstr>Times New Roman</vt:lpstr>
      <vt:lpstr>方正少儿简体</vt:lpstr>
      <vt:lpstr>微软雅黑</vt:lpstr>
      <vt:lpstr>Arial Unicode MS</vt:lpstr>
      <vt:lpstr>等线 Light</vt:lpstr>
      <vt:lpstr>等线</vt:lpstr>
      <vt:lpstr>Calibri</vt:lpstr>
      <vt:lpstr>字体管家手写海报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A.      阿呀</cp:lastModifiedBy>
  <cp:revision>20</cp:revision>
  <dcterms:created xsi:type="dcterms:W3CDTF">2018-06-02T10:06:00Z</dcterms:created>
  <dcterms:modified xsi:type="dcterms:W3CDTF">2019-01-30T06:51:48Z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